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0" r:id="rId5"/>
    <p:sldId id="259" r:id="rId6"/>
    <p:sldId id="273" r:id="rId7"/>
    <p:sldId id="278" r:id="rId8"/>
    <p:sldId id="279" r:id="rId9"/>
    <p:sldId id="288" r:id="rId10"/>
    <p:sldId id="289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6" autoAdjust="0"/>
    <p:restoredTop sz="94660"/>
  </p:normalViewPr>
  <p:slideViewPr>
    <p:cSldViewPr snapToGrid="0">
      <p:cViewPr varScale="1">
        <p:scale>
          <a:sx n="62" d="100"/>
          <a:sy n="62" d="100"/>
        </p:scale>
        <p:origin x="4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C4D6B-170E-6440-9B97-E8C06A03E6BA}" type="doc">
      <dgm:prSet loTypeId="urn:microsoft.com/office/officeart/2005/8/layout/process3" loCatId="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0B2661C5-34A6-5A48-8E18-A07C89A16EAC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>
                  <a:lumMod val="75000"/>
                  <a:lumOff val="25000"/>
                </a:schemeClr>
              </a:solidFill>
            </a:rPr>
            <a:t>Основной этап</a:t>
          </a:r>
        </a:p>
        <a:p>
          <a:pPr algn="ctr"/>
          <a:r>
            <a:rPr lang="ru-RU" b="0" dirty="0">
              <a:solidFill>
                <a:schemeClr val="tx1">
                  <a:lumMod val="75000"/>
                  <a:lumOff val="25000"/>
                </a:schemeClr>
              </a:solidFill>
            </a:rPr>
            <a:t>Исследование взаимосвязи осознанности и параметров проактивного совладания</a:t>
          </a:r>
        </a:p>
      </dgm:t>
    </dgm:pt>
    <dgm:pt modelId="{67D96674-CEAA-DA4D-BFEC-050801982CE2}" type="sibTrans" cxnId="{95D84333-A4EB-DD47-8941-2E30C3CA8ED3}">
      <dgm:prSet/>
      <dgm:spPr/>
      <dgm:t>
        <a:bodyPr/>
        <a:lstStyle/>
        <a:p>
          <a:endParaRPr lang="ru-RU"/>
        </a:p>
      </dgm:t>
    </dgm:pt>
    <dgm:pt modelId="{3B04BC22-6B55-794C-918A-0190CD7FABBA}" type="parTrans" cxnId="{95D84333-A4EB-DD47-8941-2E30C3CA8ED3}">
      <dgm:prSet/>
      <dgm:spPr/>
      <dgm:t>
        <a:bodyPr/>
        <a:lstStyle/>
        <a:p>
          <a:endParaRPr lang="ru-RU"/>
        </a:p>
      </dgm:t>
    </dgm:pt>
    <dgm:pt modelId="{F8C0B64A-0209-8948-B716-812E36E075EA}">
      <dgm:prSet phldrT="[Текст]"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</a:rPr>
            <a:t>Доказана надежность-согласованность</a:t>
          </a:r>
        </a:p>
      </dgm:t>
    </dgm:pt>
    <dgm:pt modelId="{F8DA6162-230F-F042-8114-72967FEF572A}">
      <dgm:prSet phldrT="[Текст]"/>
      <dgm:spPr/>
      <dgm:t>
        <a:bodyPr/>
        <a:lstStyle/>
        <a:p>
          <a:pPr algn="ctr"/>
          <a:r>
            <a:rPr lang="ru-RU" b="1" dirty="0">
              <a:solidFill>
                <a:schemeClr val="tx1">
                  <a:lumMod val="75000"/>
                  <a:lumOff val="25000"/>
                </a:schemeClr>
              </a:solidFill>
            </a:rPr>
            <a:t>Пилотажный этап</a:t>
          </a:r>
          <a:endParaRPr lang="en-GB" b="1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algn="ctr"/>
          <a:r>
            <a:rPr lang="ru-RU" b="0" i="0" dirty="0">
              <a:solidFill>
                <a:schemeClr val="tx1">
                  <a:lumMod val="75000"/>
                  <a:lumOff val="25000"/>
                </a:schemeClr>
              </a:solidFill>
            </a:rPr>
            <a:t>Адаптация опросника</a:t>
          </a:r>
        </a:p>
        <a:p>
          <a:pPr algn="ctr"/>
          <a:r>
            <a:rPr lang="ru-RU" b="0" i="0" dirty="0">
              <a:solidFill>
                <a:schemeClr val="tx1">
                  <a:lumMod val="75000"/>
                  <a:lumOff val="25000"/>
                </a:schemeClr>
              </a:solidFill>
            </a:rPr>
            <a:t> «Шкала осознанности </a:t>
          </a:r>
          <a:r>
            <a:rPr lang="ru-RU" b="0" i="0" dirty="0" err="1">
              <a:solidFill>
                <a:schemeClr val="tx1">
                  <a:lumMod val="75000"/>
                  <a:lumOff val="25000"/>
                </a:schemeClr>
              </a:solidFill>
            </a:rPr>
            <a:t>Лангер</a:t>
          </a:r>
          <a:r>
            <a:rPr lang="ru-RU" b="0" i="0" dirty="0">
              <a:solidFill>
                <a:schemeClr val="tx1">
                  <a:lumMod val="75000"/>
                  <a:lumOff val="25000"/>
                </a:schemeClr>
              </a:solidFill>
            </a:rPr>
            <a:t>»</a:t>
          </a:r>
        </a:p>
      </dgm:t>
    </dgm:pt>
    <dgm:pt modelId="{AB751645-5C71-F940-9EE9-7E463E280A04}" type="sibTrans" cxnId="{64F213F7-8A40-8A4A-882F-DB0BE14631F8}">
      <dgm:prSet/>
      <dgm:spPr/>
      <dgm:t>
        <a:bodyPr/>
        <a:lstStyle/>
        <a:p>
          <a:endParaRPr lang="ru-RU"/>
        </a:p>
      </dgm:t>
    </dgm:pt>
    <dgm:pt modelId="{7E5F2DAD-49AF-A543-85F0-97BC4BAAC418}" type="parTrans" cxnId="{64F213F7-8A40-8A4A-882F-DB0BE14631F8}">
      <dgm:prSet/>
      <dgm:spPr/>
      <dgm:t>
        <a:bodyPr/>
        <a:lstStyle/>
        <a:p>
          <a:endParaRPr lang="ru-RU"/>
        </a:p>
      </dgm:t>
    </dgm:pt>
    <dgm:pt modelId="{CBE36104-5C3E-7F4F-9E71-F1BF0D325A57}" type="sibTrans" cxnId="{2318D664-B511-8749-9C2F-260E95AE32ED}">
      <dgm:prSet/>
      <dgm:spPr/>
      <dgm:t>
        <a:bodyPr/>
        <a:lstStyle/>
        <a:p>
          <a:endParaRPr lang="ru-RU"/>
        </a:p>
      </dgm:t>
    </dgm:pt>
    <dgm:pt modelId="{01422D95-ABAD-624E-8E23-44334E592C72}" type="parTrans" cxnId="{2318D664-B511-8749-9C2F-260E95AE32ED}">
      <dgm:prSet/>
      <dgm:spPr/>
      <dgm:t>
        <a:bodyPr/>
        <a:lstStyle/>
        <a:p>
          <a:endParaRPr lang="ru-RU"/>
        </a:p>
      </dgm:t>
    </dgm:pt>
    <dgm:pt modelId="{9DED2096-3D91-EC40-9CD0-7E2266FB5804}">
      <dgm:prSet phldrT="[Текст]"/>
      <dgm:spPr/>
      <dgm:t>
        <a:bodyPr/>
        <a:lstStyle/>
        <a:p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</a:rPr>
            <a:t>Подтверждена факторная </a:t>
          </a:r>
          <a:r>
            <a:rPr lang="ru-RU" dirty="0" err="1">
              <a:solidFill>
                <a:schemeClr val="tx1">
                  <a:lumMod val="75000"/>
                  <a:lumOff val="25000"/>
                </a:schemeClr>
              </a:solidFill>
            </a:rPr>
            <a:t>валидность</a:t>
          </a:r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</a:rPr>
            <a:t> опросника с использованием критерия разности хи-квадрата </a:t>
          </a:r>
          <a:r>
            <a:rPr lang="ru-RU" i="1" dirty="0">
              <a:solidFill>
                <a:schemeClr val="tx1">
                  <a:lumMod val="75000"/>
                  <a:lumOff val="25000"/>
                </a:schemeClr>
              </a:solidFill>
            </a:rPr>
            <a:t>(</a:t>
          </a:r>
          <a:r>
            <a:rPr lang="en-US" i="1" dirty="0">
              <a:solidFill>
                <a:schemeClr val="tx1">
                  <a:lumMod val="75000"/>
                  <a:lumOff val="25000"/>
                </a:schemeClr>
              </a:solidFill>
            </a:rPr>
            <a:t>p</a:t>
          </a:r>
          <a:r>
            <a:rPr lang="ru-RU" i="1" dirty="0">
              <a:solidFill>
                <a:schemeClr val="tx1">
                  <a:lumMod val="75000"/>
                  <a:lumOff val="25000"/>
                </a:schemeClr>
              </a:solidFill>
            </a:rPr>
            <a:t> &lt;0.0005)</a:t>
          </a:r>
          <a:r>
            <a:rPr lang="en-GB" i="1" dirty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EDE1736B-2BB0-4847-A3C6-355A583526B5}" type="parTrans" cxnId="{184E71CC-7FBE-FA44-8315-ED37FF20B631}">
      <dgm:prSet/>
      <dgm:spPr/>
      <dgm:t>
        <a:bodyPr/>
        <a:lstStyle/>
        <a:p>
          <a:endParaRPr lang="ru-RU"/>
        </a:p>
      </dgm:t>
    </dgm:pt>
    <dgm:pt modelId="{F3372821-5DF9-704D-B81B-96155B11B5CE}" type="sibTrans" cxnId="{184E71CC-7FBE-FA44-8315-ED37FF20B631}">
      <dgm:prSet/>
      <dgm:spPr/>
      <dgm:t>
        <a:bodyPr/>
        <a:lstStyle/>
        <a:p>
          <a:endParaRPr lang="ru-RU"/>
        </a:p>
      </dgm:t>
    </dgm:pt>
    <dgm:pt modelId="{88A7690A-5ABB-4B4F-B72A-2933D60D44EA}">
      <dgm:prSet phldrT="[Текст]"/>
      <dgm:spPr/>
      <dgm:t>
        <a:bodyPr/>
        <a:lstStyle/>
        <a:p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</a:rPr>
            <a:t>Подтверждена конвергентная и </a:t>
          </a:r>
          <a:r>
            <a:rPr lang="ru-RU" dirty="0" err="1">
              <a:solidFill>
                <a:schemeClr val="tx1">
                  <a:lumMod val="75000"/>
                  <a:lumOff val="25000"/>
                </a:schemeClr>
              </a:solidFill>
            </a:rPr>
            <a:t>критериальная</a:t>
          </a:r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ru-RU" dirty="0" err="1">
              <a:solidFill>
                <a:schemeClr val="tx1">
                  <a:lumMod val="75000"/>
                  <a:lumOff val="25000"/>
                </a:schemeClr>
              </a:solidFill>
            </a:rPr>
            <a:t>валидность</a:t>
          </a:r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</a:rPr>
            <a:t> опросника.</a:t>
          </a:r>
        </a:p>
      </dgm:t>
    </dgm:pt>
    <dgm:pt modelId="{403D4E8E-8258-1243-ACEE-F46D118F6A89}" type="parTrans" cxnId="{51C3BAB6-AA17-384E-B889-9666978B1565}">
      <dgm:prSet/>
      <dgm:spPr/>
      <dgm:t>
        <a:bodyPr/>
        <a:lstStyle/>
        <a:p>
          <a:endParaRPr lang="ru-RU"/>
        </a:p>
      </dgm:t>
    </dgm:pt>
    <dgm:pt modelId="{A1538B2D-5F0B-9042-BDD7-3D42F073032E}" type="sibTrans" cxnId="{51C3BAB6-AA17-384E-B889-9666978B1565}">
      <dgm:prSet/>
      <dgm:spPr/>
      <dgm:t>
        <a:bodyPr/>
        <a:lstStyle/>
        <a:p>
          <a:endParaRPr lang="ru-RU"/>
        </a:p>
      </dgm:t>
    </dgm:pt>
    <dgm:pt modelId="{9475A980-1C29-434E-BE93-22217329F2A5}">
      <dgm:prSet phldrT="[Текст]"/>
      <dgm:spPr/>
      <dgm:t>
        <a:bodyPr/>
        <a:lstStyle/>
        <a:p>
          <a:pPr algn="l"/>
          <a:r>
            <a:rPr lang="ru-RU" b="0" dirty="0">
              <a:solidFill>
                <a:schemeClr val="tx1">
                  <a:lumMod val="75000"/>
                  <a:lumOff val="25000"/>
                </a:schemeClr>
              </a:solidFill>
            </a:rPr>
            <a:t>Составлена электронная форма для сбора данных в г. Ташкенте и г. Москве</a:t>
          </a:r>
          <a:r>
            <a:rPr lang="en-GB" b="0" dirty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  <a:endParaRPr lang="ru-RU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7DDBC19-C33E-9741-B521-AF000AC98E5A}" type="parTrans" cxnId="{424A7D2D-0F59-6548-98FB-2A614A5BAD8F}">
      <dgm:prSet/>
      <dgm:spPr/>
      <dgm:t>
        <a:bodyPr/>
        <a:lstStyle/>
        <a:p>
          <a:endParaRPr lang="ru-RU"/>
        </a:p>
      </dgm:t>
    </dgm:pt>
    <dgm:pt modelId="{5DA3C016-129C-874E-B207-601045520DAD}" type="sibTrans" cxnId="{424A7D2D-0F59-6548-98FB-2A614A5BAD8F}">
      <dgm:prSet/>
      <dgm:spPr/>
      <dgm:t>
        <a:bodyPr/>
        <a:lstStyle/>
        <a:p>
          <a:endParaRPr lang="ru-RU"/>
        </a:p>
      </dgm:t>
    </dgm:pt>
    <dgm:pt modelId="{9391D0E9-C744-AE4D-A574-D2C552E4A40E}">
      <dgm:prSet phldrT="[Текст]"/>
      <dgm:spPr/>
      <dgm:t>
        <a:bodyPr/>
        <a:lstStyle/>
        <a:p>
          <a:pPr algn="l"/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</a:rPr>
            <a:t>Опрос проходил в один этап, ограничений по времени заполнения методик не ставилось</a:t>
          </a:r>
          <a:r>
            <a:rPr lang="en-GB" dirty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  <a:endParaRPr lang="ru-RU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9269E76E-3A56-A346-9BBF-D7DB662F9826}" type="parTrans" cxnId="{2EA76AD2-FD44-AE49-A4B0-46376DCD78D9}">
      <dgm:prSet/>
      <dgm:spPr/>
      <dgm:t>
        <a:bodyPr/>
        <a:lstStyle/>
        <a:p>
          <a:endParaRPr lang="ru-RU"/>
        </a:p>
      </dgm:t>
    </dgm:pt>
    <dgm:pt modelId="{71359150-0E3B-6F41-A370-45FE8880CEE0}" type="sibTrans" cxnId="{2EA76AD2-FD44-AE49-A4B0-46376DCD78D9}">
      <dgm:prSet/>
      <dgm:spPr/>
      <dgm:t>
        <a:bodyPr/>
        <a:lstStyle/>
        <a:p>
          <a:endParaRPr lang="ru-RU"/>
        </a:p>
      </dgm:t>
    </dgm:pt>
    <dgm:pt modelId="{4B57D69F-2BD9-314B-8607-BE197864BE4A}">
      <dgm:prSet phldrT="[Текст]"/>
      <dgm:spPr/>
      <dgm:t>
        <a:bodyPr/>
        <a:lstStyle/>
        <a:p>
          <a:pPr>
            <a:buFont typeface="Arial" panose="020B0604020202020204" pitchFamily="34" charset="0"/>
            <a:buNone/>
          </a:pPr>
          <a:r>
            <a:rPr lang="en-GB" dirty="0">
              <a:solidFill>
                <a:schemeClr val="tx1">
                  <a:lumMod val="75000"/>
                  <a:lumOff val="25000"/>
                </a:schemeClr>
              </a:solidFill>
            </a:rPr>
            <a:t>   </a:t>
          </a:r>
          <a:r>
            <a:rPr lang="ru-RU" dirty="0">
              <a:solidFill>
                <a:schemeClr val="tx1">
                  <a:lumMod val="75000"/>
                  <a:lumOff val="25000"/>
                </a:schemeClr>
              </a:solidFill>
            </a:rPr>
            <a:t>(</a:t>
          </a:r>
          <a:r>
            <a:rPr lang="ru-RU" i="1" dirty="0">
              <a:solidFill>
                <a:schemeClr val="tx1">
                  <a:lumMod val="75000"/>
                  <a:lumOff val="25000"/>
                </a:schemeClr>
              </a:solidFill>
            </a:rPr>
            <a:t>α </a:t>
          </a:r>
          <a:r>
            <a:rPr lang="ru-RU" i="1" dirty="0" err="1">
              <a:solidFill>
                <a:schemeClr val="tx1">
                  <a:lumMod val="75000"/>
                  <a:lumOff val="25000"/>
                </a:schemeClr>
              </a:solidFill>
            </a:rPr>
            <a:t>Кронбаха</a:t>
          </a:r>
          <a:r>
            <a:rPr lang="ru-RU" i="1" dirty="0">
              <a:solidFill>
                <a:schemeClr val="tx1">
                  <a:lumMod val="75000"/>
                  <a:lumOff val="25000"/>
                </a:schemeClr>
              </a:solidFill>
            </a:rPr>
            <a:t> = </a:t>
          </a:r>
          <a:r>
            <a:rPr lang="en-GB" i="1" dirty="0">
              <a:solidFill>
                <a:schemeClr val="tx1">
                  <a:lumMod val="75000"/>
                  <a:lumOff val="25000"/>
                </a:schemeClr>
              </a:solidFill>
            </a:rPr>
            <a:t>0. 67 – 0.79</a:t>
          </a:r>
          <a:r>
            <a:rPr lang="en-GB" dirty="0">
              <a:solidFill>
                <a:schemeClr val="tx1">
                  <a:lumMod val="75000"/>
                  <a:lumOff val="25000"/>
                </a:schemeClr>
              </a:solidFill>
            </a:rPr>
            <a:t>).</a:t>
          </a:r>
          <a:endParaRPr lang="ru-RU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0A1A18B2-498B-3844-8A19-3C5B5CEA7627}" type="parTrans" cxnId="{D8455BA1-6042-EB4D-8219-6EFE89C5C39B}">
      <dgm:prSet/>
      <dgm:spPr/>
      <dgm:t>
        <a:bodyPr/>
        <a:lstStyle/>
        <a:p>
          <a:endParaRPr lang="ru-RU"/>
        </a:p>
      </dgm:t>
    </dgm:pt>
    <dgm:pt modelId="{FB6D7294-2C6F-154E-900C-E49BC08DE07A}" type="sibTrans" cxnId="{D8455BA1-6042-EB4D-8219-6EFE89C5C39B}">
      <dgm:prSet/>
      <dgm:spPr/>
      <dgm:t>
        <a:bodyPr/>
        <a:lstStyle/>
        <a:p>
          <a:endParaRPr lang="ru-RU"/>
        </a:p>
      </dgm:t>
    </dgm:pt>
    <dgm:pt modelId="{067062E2-5105-D74A-BC34-48548ED26587}">
      <dgm:prSet phldrT="[Текст]"/>
      <dgm:spPr/>
      <dgm:t>
        <a:bodyPr/>
        <a:lstStyle/>
        <a:p>
          <a:pPr algn="l"/>
          <a:endParaRPr lang="ru-RU" b="0" dirty="0">
            <a:solidFill>
              <a:schemeClr val="tx1">
                <a:lumMod val="75000"/>
                <a:lumOff val="25000"/>
              </a:schemeClr>
            </a:solidFill>
          </a:endParaRPr>
        </a:p>
      </dgm:t>
    </dgm:pt>
    <dgm:pt modelId="{40CD29DF-CABD-DF4D-9B9E-E65FD8DBBB48}" type="parTrans" cxnId="{01BDE976-FE87-C64D-A2DA-17B9DC5A42E2}">
      <dgm:prSet/>
      <dgm:spPr/>
      <dgm:t>
        <a:bodyPr/>
        <a:lstStyle/>
        <a:p>
          <a:endParaRPr lang="ru-RU"/>
        </a:p>
      </dgm:t>
    </dgm:pt>
    <dgm:pt modelId="{01227D35-97B5-6442-A804-6B67EC040B6B}" type="sibTrans" cxnId="{01BDE976-FE87-C64D-A2DA-17B9DC5A42E2}">
      <dgm:prSet/>
      <dgm:spPr/>
      <dgm:t>
        <a:bodyPr/>
        <a:lstStyle/>
        <a:p>
          <a:endParaRPr lang="ru-RU"/>
        </a:p>
      </dgm:t>
    </dgm:pt>
    <dgm:pt modelId="{2C57219D-CDDE-3A48-8AA2-FDF2DC1FDE8D}" type="pres">
      <dgm:prSet presAssocID="{025C4D6B-170E-6440-9B97-E8C06A03E6B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DCA433-D819-9D4C-B12E-5DD93681DD08}" type="pres">
      <dgm:prSet presAssocID="{F8DA6162-230F-F042-8114-72967FEF572A}" presName="composite" presStyleCnt="0"/>
      <dgm:spPr/>
    </dgm:pt>
    <dgm:pt modelId="{DE1A803D-8883-5544-ADB1-29C224E34C4D}" type="pres">
      <dgm:prSet presAssocID="{F8DA6162-230F-F042-8114-72967FEF572A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E92BA-5809-3645-B762-D2DE37B533CA}" type="pres">
      <dgm:prSet presAssocID="{F8DA6162-230F-F042-8114-72967FEF572A}" presName="parSh" presStyleLbl="node1" presStyleIdx="0" presStyleCnt="2" custLinFactNeighborX="-108"/>
      <dgm:spPr/>
      <dgm:t>
        <a:bodyPr/>
        <a:lstStyle/>
        <a:p>
          <a:endParaRPr lang="ru-RU"/>
        </a:p>
      </dgm:t>
    </dgm:pt>
    <dgm:pt modelId="{717DC42E-BE1D-234B-9E58-2DFAC7F9C196}" type="pres">
      <dgm:prSet presAssocID="{F8DA6162-230F-F042-8114-72967FEF572A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1A0F30-8201-6B4B-9A42-ED5101D24BC8}" type="pres">
      <dgm:prSet presAssocID="{AB751645-5C71-F940-9EE9-7E463E280A04}" presName="sibTrans" presStyleLbl="sibTrans2D1" presStyleIdx="0" presStyleCnt="1"/>
      <dgm:spPr/>
      <dgm:t>
        <a:bodyPr/>
        <a:lstStyle/>
        <a:p>
          <a:endParaRPr lang="ru-RU"/>
        </a:p>
      </dgm:t>
    </dgm:pt>
    <dgm:pt modelId="{5F40209E-A8B0-4E46-A994-B089AFED4F8D}" type="pres">
      <dgm:prSet presAssocID="{AB751645-5C71-F940-9EE9-7E463E280A04}" presName="connTx" presStyleLbl="sibTrans2D1" presStyleIdx="0" presStyleCnt="1"/>
      <dgm:spPr/>
      <dgm:t>
        <a:bodyPr/>
        <a:lstStyle/>
        <a:p>
          <a:endParaRPr lang="ru-RU"/>
        </a:p>
      </dgm:t>
    </dgm:pt>
    <dgm:pt modelId="{6F2E4EFC-730A-874E-8BF1-88E885D5FE7F}" type="pres">
      <dgm:prSet presAssocID="{0B2661C5-34A6-5A48-8E18-A07C89A16EAC}" presName="composite" presStyleCnt="0"/>
      <dgm:spPr/>
    </dgm:pt>
    <dgm:pt modelId="{49A60B3C-02B2-2641-808F-8F01B5E1940A}" type="pres">
      <dgm:prSet presAssocID="{0B2661C5-34A6-5A48-8E18-A07C89A16EAC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5E6A5A-D149-7940-96D0-C61ACBB6C4A9}" type="pres">
      <dgm:prSet presAssocID="{0B2661C5-34A6-5A48-8E18-A07C89A16EAC}" presName="parSh" presStyleLbl="node1" presStyleIdx="1" presStyleCnt="2"/>
      <dgm:spPr/>
      <dgm:t>
        <a:bodyPr/>
        <a:lstStyle/>
        <a:p>
          <a:endParaRPr lang="ru-RU"/>
        </a:p>
      </dgm:t>
    </dgm:pt>
    <dgm:pt modelId="{271FC92B-CF8B-E74A-8D34-488D17890768}" type="pres">
      <dgm:prSet presAssocID="{0B2661C5-34A6-5A48-8E18-A07C89A16EAC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455BA1-6042-EB4D-8219-6EFE89C5C39B}" srcId="{F8DA6162-230F-F042-8114-72967FEF572A}" destId="{4B57D69F-2BD9-314B-8607-BE197864BE4A}" srcOrd="1" destOrd="0" parTransId="{0A1A18B2-498B-3844-8A19-3C5B5CEA7627}" sibTransId="{FB6D7294-2C6F-154E-900C-E49BC08DE07A}"/>
    <dgm:cxn modelId="{70E82470-8B27-BE4D-BA3B-326EEA2E0DB3}" type="presOf" srcId="{4B57D69F-2BD9-314B-8607-BE197864BE4A}" destId="{717DC42E-BE1D-234B-9E58-2DFAC7F9C196}" srcOrd="0" destOrd="1" presId="urn:microsoft.com/office/officeart/2005/8/layout/process3"/>
    <dgm:cxn modelId="{DCA7EEAE-5844-CD40-A7CA-681AC3D76D74}" type="presOf" srcId="{067062E2-5105-D74A-BC34-48548ED26587}" destId="{271FC92B-CF8B-E74A-8D34-488D17890768}" srcOrd="0" destOrd="1" presId="urn:microsoft.com/office/officeart/2005/8/layout/process3"/>
    <dgm:cxn modelId="{95D84333-A4EB-DD47-8941-2E30C3CA8ED3}" srcId="{025C4D6B-170E-6440-9B97-E8C06A03E6BA}" destId="{0B2661C5-34A6-5A48-8E18-A07C89A16EAC}" srcOrd="1" destOrd="0" parTransId="{3B04BC22-6B55-794C-918A-0190CD7FABBA}" sibTransId="{67D96674-CEAA-DA4D-BFEC-050801982CE2}"/>
    <dgm:cxn modelId="{308DB76E-4152-0C41-9D3E-D95F30D09DDF}" type="presOf" srcId="{AB751645-5C71-F940-9EE9-7E463E280A04}" destId="{F21A0F30-8201-6B4B-9A42-ED5101D24BC8}" srcOrd="0" destOrd="0" presId="urn:microsoft.com/office/officeart/2005/8/layout/process3"/>
    <dgm:cxn modelId="{243986DC-7659-7248-86C3-C76EB0B90D6F}" type="presOf" srcId="{9391D0E9-C744-AE4D-A574-D2C552E4A40E}" destId="{271FC92B-CF8B-E74A-8D34-488D17890768}" srcOrd="0" destOrd="2" presId="urn:microsoft.com/office/officeart/2005/8/layout/process3"/>
    <dgm:cxn modelId="{B1600BA9-7786-7244-85A7-D010043ED6B5}" type="presOf" srcId="{025C4D6B-170E-6440-9B97-E8C06A03E6BA}" destId="{2C57219D-CDDE-3A48-8AA2-FDF2DC1FDE8D}" srcOrd="0" destOrd="0" presId="urn:microsoft.com/office/officeart/2005/8/layout/process3"/>
    <dgm:cxn modelId="{FD3234FF-2592-104F-8840-71A60D431D60}" type="presOf" srcId="{AB751645-5C71-F940-9EE9-7E463E280A04}" destId="{5F40209E-A8B0-4E46-A994-B089AFED4F8D}" srcOrd="1" destOrd="0" presId="urn:microsoft.com/office/officeart/2005/8/layout/process3"/>
    <dgm:cxn modelId="{2EA76AD2-FD44-AE49-A4B0-46376DCD78D9}" srcId="{0B2661C5-34A6-5A48-8E18-A07C89A16EAC}" destId="{9391D0E9-C744-AE4D-A574-D2C552E4A40E}" srcOrd="2" destOrd="0" parTransId="{9269E76E-3A56-A346-9BBF-D7DB662F9826}" sibTransId="{71359150-0E3B-6F41-A370-45FE8880CEE0}"/>
    <dgm:cxn modelId="{C6764B11-A456-9947-B81A-17E7A0FA173C}" type="presOf" srcId="{9DED2096-3D91-EC40-9CD0-7E2266FB5804}" destId="{717DC42E-BE1D-234B-9E58-2DFAC7F9C196}" srcOrd="0" destOrd="2" presId="urn:microsoft.com/office/officeart/2005/8/layout/process3"/>
    <dgm:cxn modelId="{61BB8624-CCA1-4447-9DBE-A02BF6367E8C}" type="presOf" srcId="{F8C0B64A-0209-8948-B716-812E36E075EA}" destId="{717DC42E-BE1D-234B-9E58-2DFAC7F9C196}" srcOrd="0" destOrd="0" presId="urn:microsoft.com/office/officeart/2005/8/layout/process3"/>
    <dgm:cxn modelId="{98001A8E-9F4F-3D4C-ACE3-D70CC07429F4}" type="presOf" srcId="{F8DA6162-230F-F042-8114-72967FEF572A}" destId="{276E92BA-5809-3645-B762-D2DE37B533CA}" srcOrd="1" destOrd="0" presId="urn:microsoft.com/office/officeart/2005/8/layout/process3"/>
    <dgm:cxn modelId="{51C3BAB6-AA17-384E-B889-9666978B1565}" srcId="{F8DA6162-230F-F042-8114-72967FEF572A}" destId="{88A7690A-5ABB-4B4F-B72A-2933D60D44EA}" srcOrd="3" destOrd="0" parTransId="{403D4E8E-8258-1243-ACEE-F46D118F6A89}" sibTransId="{A1538B2D-5F0B-9042-BDD7-3D42F073032E}"/>
    <dgm:cxn modelId="{184E71CC-7FBE-FA44-8315-ED37FF20B631}" srcId="{F8DA6162-230F-F042-8114-72967FEF572A}" destId="{9DED2096-3D91-EC40-9CD0-7E2266FB5804}" srcOrd="2" destOrd="0" parTransId="{EDE1736B-2BB0-4847-A3C6-355A583526B5}" sibTransId="{F3372821-5DF9-704D-B81B-96155B11B5CE}"/>
    <dgm:cxn modelId="{4B372D9C-EF01-8F4B-B576-E7D1BDFEADCC}" type="presOf" srcId="{9475A980-1C29-434E-BE93-22217329F2A5}" destId="{271FC92B-CF8B-E74A-8D34-488D17890768}" srcOrd="0" destOrd="0" presId="urn:microsoft.com/office/officeart/2005/8/layout/process3"/>
    <dgm:cxn modelId="{01BDE976-FE87-C64D-A2DA-17B9DC5A42E2}" srcId="{0B2661C5-34A6-5A48-8E18-A07C89A16EAC}" destId="{067062E2-5105-D74A-BC34-48548ED26587}" srcOrd="1" destOrd="0" parTransId="{40CD29DF-CABD-DF4D-9B9E-E65FD8DBBB48}" sibTransId="{01227D35-97B5-6442-A804-6B67EC040B6B}"/>
    <dgm:cxn modelId="{B5191E42-2038-7A47-84DC-9E2225AD6E35}" type="presOf" srcId="{0B2661C5-34A6-5A48-8E18-A07C89A16EAC}" destId="{F85E6A5A-D149-7940-96D0-C61ACBB6C4A9}" srcOrd="1" destOrd="0" presId="urn:microsoft.com/office/officeart/2005/8/layout/process3"/>
    <dgm:cxn modelId="{F03CCB90-F732-0447-9F70-2B74F87E4FF8}" type="presOf" srcId="{F8DA6162-230F-F042-8114-72967FEF572A}" destId="{DE1A803D-8883-5544-ADB1-29C224E34C4D}" srcOrd="0" destOrd="0" presId="urn:microsoft.com/office/officeart/2005/8/layout/process3"/>
    <dgm:cxn modelId="{64F213F7-8A40-8A4A-882F-DB0BE14631F8}" srcId="{025C4D6B-170E-6440-9B97-E8C06A03E6BA}" destId="{F8DA6162-230F-F042-8114-72967FEF572A}" srcOrd="0" destOrd="0" parTransId="{7E5F2DAD-49AF-A543-85F0-97BC4BAAC418}" sibTransId="{AB751645-5C71-F940-9EE9-7E463E280A04}"/>
    <dgm:cxn modelId="{2318D664-B511-8749-9C2F-260E95AE32ED}" srcId="{F8DA6162-230F-F042-8114-72967FEF572A}" destId="{F8C0B64A-0209-8948-B716-812E36E075EA}" srcOrd="0" destOrd="0" parTransId="{01422D95-ABAD-624E-8E23-44334E592C72}" sibTransId="{CBE36104-5C3E-7F4F-9E71-F1BF0D325A57}"/>
    <dgm:cxn modelId="{7BEFC7DF-4A61-0C4F-829E-58F10179A69A}" type="presOf" srcId="{88A7690A-5ABB-4B4F-B72A-2933D60D44EA}" destId="{717DC42E-BE1D-234B-9E58-2DFAC7F9C196}" srcOrd="0" destOrd="3" presId="urn:microsoft.com/office/officeart/2005/8/layout/process3"/>
    <dgm:cxn modelId="{424A7D2D-0F59-6548-98FB-2A614A5BAD8F}" srcId="{0B2661C5-34A6-5A48-8E18-A07C89A16EAC}" destId="{9475A980-1C29-434E-BE93-22217329F2A5}" srcOrd="0" destOrd="0" parTransId="{47DDBC19-C33E-9741-B521-AF000AC98E5A}" sibTransId="{5DA3C016-129C-874E-B207-601045520DAD}"/>
    <dgm:cxn modelId="{8A346B28-FC38-3A45-9FBD-7B4B250832CE}" type="presOf" srcId="{0B2661C5-34A6-5A48-8E18-A07C89A16EAC}" destId="{49A60B3C-02B2-2641-808F-8F01B5E1940A}" srcOrd="0" destOrd="0" presId="urn:microsoft.com/office/officeart/2005/8/layout/process3"/>
    <dgm:cxn modelId="{9141BBEF-9235-C14C-ACAA-94A3827610B6}" type="presParOf" srcId="{2C57219D-CDDE-3A48-8AA2-FDF2DC1FDE8D}" destId="{D2DCA433-D819-9D4C-B12E-5DD93681DD08}" srcOrd="0" destOrd="0" presId="urn:microsoft.com/office/officeart/2005/8/layout/process3"/>
    <dgm:cxn modelId="{86437EF5-1924-5C4C-BC47-356B16636A10}" type="presParOf" srcId="{D2DCA433-D819-9D4C-B12E-5DD93681DD08}" destId="{DE1A803D-8883-5544-ADB1-29C224E34C4D}" srcOrd="0" destOrd="0" presId="urn:microsoft.com/office/officeart/2005/8/layout/process3"/>
    <dgm:cxn modelId="{368AF188-D05E-374F-AAB0-BD0147A29D6C}" type="presParOf" srcId="{D2DCA433-D819-9D4C-B12E-5DD93681DD08}" destId="{276E92BA-5809-3645-B762-D2DE37B533CA}" srcOrd="1" destOrd="0" presId="urn:microsoft.com/office/officeart/2005/8/layout/process3"/>
    <dgm:cxn modelId="{576DC96C-C4BB-4345-B4FF-57396EE2FF5D}" type="presParOf" srcId="{D2DCA433-D819-9D4C-B12E-5DD93681DD08}" destId="{717DC42E-BE1D-234B-9E58-2DFAC7F9C196}" srcOrd="2" destOrd="0" presId="urn:microsoft.com/office/officeart/2005/8/layout/process3"/>
    <dgm:cxn modelId="{45D35C71-6F0B-024E-A638-3F5F6B1B2B21}" type="presParOf" srcId="{2C57219D-CDDE-3A48-8AA2-FDF2DC1FDE8D}" destId="{F21A0F30-8201-6B4B-9A42-ED5101D24BC8}" srcOrd="1" destOrd="0" presId="urn:microsoft.com/office/officeart/2005/8/layout/process3"/>
    <dgm:cxn modelId="{686477CC-2FC8-214E-95B1-87D73FDFE9F1}" type="presParOf" srcId="{F21A0F30-8201-6B4B-9A42-ED5101D24BC8}" destId="{5F40209E-A8B0-4E46-A994-B089AFED4F8D}" srcOrd="0" destOrd="0" presId="urn:microsoft.com/office/officeart/2005/8/layout/process3"/>
    <dgm:cxn modelId="{23256B2A-213E-564D-A763-A8A75FF97E84}" type="presParOf" srcId="{2C57219D-CDDE-3A48-8AA2-FDF2DC1FDE8D}" destId="{6F2E4EFC-730A-874E-8BF1-88E885D5FE7F}" srcOrd="2" destOrd="0" presId="urn:microsoft.com/office/officeart/2005/8/layout/process3"/>
    <dgm:cxn modelId="{E6956FD8-40D5-984F-9764-86117BF83968}" type="presParOf" srcId="{6F2E4EFC-730A-874E-8BF1-88E885D5FE7F}" destId="{49A60B3C-02B2-2641-808F-8F01B5E1940A}" srcOrd="0" destOrd="0" presId="urn:microsoft.com/office/officeart/2005/8/layout/process3"/>
    <dgm:cxn modelId="{0AD26E68-0057-0D42-8C65-539B1BC62B14}" type="presParOf" srcId="{6F2E4EFC-730A-874E-8BF1-88E885D5FE7F}" destId="{F85E6A5A-D149-7940-96D0-C61ACBB6C4A9}" srcOrd="1" destOrd="0" presId="urn:microsoft.com/office/officeart/2005/8/layout/process3"/>
    <dgm:cxn modelId="{844E3202-5B33-664F-B1D4-B5DCF8CE49CD}" type="presParOf" srcId="{6F2E4EFC-730A-874E-8BF1-88E885D5FE7F}" destId="{271FC92B-CF8B-E74A-8D34-488D1789076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BE47F4-344F-C945-966C-E49DF8BAFAAA}" type="doc">
      <dgm:prSet loTypeId="urn:microsoft.com/office/officeart/2005/8/layout/process1" loCatId="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98102A7-74FA-2945-885A-FB5AC1492468}">
      <dgm:prSet phldrT="[Текст]"/>
      <dgm:spPr/>
      <dgm:t>
        <a:bodyPr/>
        <a:lstStyle/>
        <a:p>
          <a:pPr algn="ctr"/>
          <a:r>
            <a:rPr lang="ru-RU" sz="1800" b="1" dirty="0"/>
            <a:t>Первая стадия =</a:t>
          </a:r>
          <a:r>
            <a:rPr lang="ru-RU" sz="1800" b="0" dirty="0"/>
            <a:t> </a:t>
          </a:r>
        </a:p>
        <a:p>
          <a:pPr algn="ctr"/>
          <a:r>
            <a:rPr lang="ru-RU" sz="1800" b="1" i="1" dirty="0"/>
            <a:t>Восточная осознанность</a:t>
          </a:r>
        </a:p>
      </dgm:t>
    </dgm:pt>
    <dgm:pt modelId="{5CBE1206-3B16-AC4E-81CD-4F18349BE613}" type="parTrans" cxnId="{4D7F70CC-3C6E-F744-94E8-F964E913CA3F}">
      <dgm:prSet/>
      <dgm:spPr/>
      <dgm:t>
        <a:bodyPr/>
        <a:lstStyle/>
        <a:p>
          <a:endParaRPr lang="ru-RU"/>
        </a:p>
      </dgm:t>
    </dgm:pt>
    <dgm:pt modelId="{4301A9DD-A301-F548-9B66-655676A4759F}" type="sibTrans" cxnId="{4D7F70CC-3C6E-F744-94E8-F964E913CA3F}">
      <dgm:prSet/>
      <dgm:spPr/>
      <dgm:t>
        <a:bodyPr/>
        <a:lstStyle/>
        <a:p>
          <a:endParaRPr lang="ru-RU"/>
        </a:p>
      </dgm:t>
    </dgm:pt>
    <dgm:pt modelId="{864C47F7-EAC9-0E42-81E2-3A1D6104ADBC}">
      <dgm:prSet phldrT="[Текст]" custT="1"/>
      <dgm:spPr/>
      <dgm:t>
        <a:bodyPr/>
        <a:lstStyle/>
        <a:p>
          <a:pPr algn="l">
            <a:buNone/>
          </a:pPr>
          <a:r>
            <a:rPr lang="ru-RU" sz="1600" dirty="0"/>
            <a:t>Субъект становится более</a:t>
          </a:r>
        </a:p>
      </dgm:t>
    </dgm:pt>
    <dgm:pt modelId="{0D8E592B-0BC5-FE40-A146-E33EBC4CC2B0}" type="parTrans" cxnId="{37347D3E-E923-5344-B0A3-8C4FE1ADA126}">
      <dgm:prSet/>
      <dgm:spPr/>
      <dgm:t>
        <a:bodyPr/>
        <a:lstStyle/>
        <a:p>
          <a:endParaRPr lang="ru-RU"/>
        </a:p>
      </dgm:t>
    </dgm:pt>
    <dgm:pt modelId="{2D5020F0-23FC-3A44-94AF-ECD2332CE384}" type="sibTrans" cxnId="{37347D3E-E923-5344-B0A3-8C4FE1ADA126}">
      <dgm:prSet/>
      <dgm:spPr/>
      <dgm:t>
        <a:bodyPr/>
        <a:lstStyle/>
        <a:p>
          <a:endParaRPr lang="ru-RU"/>
        </a:p>
      </dgm:t>
    </dgm:pt>
    <dgm:pt modelId="{C96B0063-19A8-BE4A-9434-38C78057037F}">
      <dgm:prSet phldrT="[Текст]"/>
      <dgm:spPr/>
      <dgm:t>
        <a:bodyPr/>
        <a:lstStyle/>
        <a:p>
          <a:pPr algn="ctr"/>
          <a:r>
            <a:rPr lang="ru-RU" b="1" dirty="0"/>
            <a:t>Вторая стадия = </a:t>
          </a:r>
        </a:p>
        <a:p>
          <a:pPr algn="ctr"/>
          <a:r>
            <a:rPr lang="ru-RU" b="1" i="1" dirty="0"/>
            <a:t>Западная осознанность</a:t>
          </a:r>
        </a:p>
        <a:p>
          <a:pPr algn="l"/>
          <a:r>
            <a:rPr lang="ru-RU" dirty="0"/>
            <a:t>Изменение субъектом собственных установок, формирование новых категорий и позиции активности при взаимодействии со средой</a:t>
          </a:r>
        </a:p>
      </dgm:t>
    </dgm:pt>
    <dgm:pt modelId="{9896E71F-DEC6-824D-B0FC-A6B2226E4C15}" type="parTrans" cxnId="{33CEB227-E230-534E-BA61-B1D5ED5F4B95}">
      <dgm:prSet/>
      <dgm:spPr/>
      <dgm:t>
        <a:bodyPr/>
        <a:lstStyle/>
        <a:p>
          <a:endParaRPr lang="ru-RU"/>
        </a:p>
      </dgm:t>
    </dgm:pt>
    <dgm:pt modelId="{8460E242-A3D4-1648-B84F-A32E7B07E94B}" type="sibTrans" cxnId="{33CEB227-E230-534E-BA61-B1D5ED5F4B95}">
      <dgm:prSet/>
      <dgm:spPr/>
      <dgm:t>
        <a:bodyPr/>
        <a:lstStyle/>
        <a:p>
          <a:endParaRPr lang="ru-RU"/>
        </a:p>
      </dgm:t>
    </dgm:pt>
    <dgm:pt modelId="{8E6C2ADB-CB4D-E549-BCA3-B8243A069E16}">
      <dgm:prSet phldrT="[Текст]" custT="1"/>
      <dgm:spPr/>
      <dgm:t>
        <a:bodyPr/>
        <a:lstStyle/>
        <a:p>
          <a:pPr algn="l">
            <a:buNone/>
          </a:pPr>
          <a:r>
            <a:rPr lang="ru-RU" sz="1600" dirty="0"/>
            <a:t>внимательным к настоящему,</a:t>
          </a:r>
        </a:p>
      </dgm:t>
    </dgm:pt>
    <dgm:pt modelId="{A530CA0A-44EA-D44A-A174-143764340D05}" type="parTrans" cxnId="{A7C84FCB-C44A-3449-9EA1-CA4171099B41}">
      <dgm:prSet/>
      <dgm:spPr/>
      <dgm:t>
        <a:bodyPr/>
        <a:lstStyle/>
        <a:p>
          <a:endParaRPr lang="ru-RU"/>
        </a:p>
      </dgm:t>
    </dgm:pt>
    <dgm:pt modelId="{92EED12A-DE82-6F48-843F-AEF3D8DA2989}" type="sibTrans" cxnId="{A7C84FCB-C44A-3449-9EA1-CA4171099B41}">
      <dgm:prSet/>
      <dgm:spPr/>
      <dgm:t>
        <a:bodyPr/>
        <a:lstStyle/>
        <a:p>
          <a:endParaRPr lang="ru-RU"/>
        </a:p>
      </dgm:t>
    </dgm:pt>
    <dgm:pt modelId="{2B0AAB37-B70F-F74D-B6B2-EAFDDB16B0CD}">
      <dgm:prSet phldrT="[Текст]" custT="1"/>
      <dgm:spPr/>
      <dgm:t>
        <a:bodyPr/>
        <a:lstStyle/>
        <a:p>
          <a:pPr algn="l">
            <a:buNone/>
          </a:pPr>
          <a:r>
            <a:rPr lang="ru-RU" sz="1600" dirty="0"/>
            <a:t>сконцентрированным на своих</a:t>
          </a:r>
        </a:p>
      </dgm:t>
    </dgm:pt>
    <dgm:pt modelId="{8CA190E8-63D2-944F-9535-91AED68AA59C}" type="parTrans" cxnId="{CB4E8172-CE0D-AD47-916A-15073DFCAE57}">
      <dgm:prSet/>
      <dgm:spPr/>
      <dgm:t>
        <a:bodyPr/>
        <a:lstStyle/>
        <a:p>
          <a:endParaRPr lang="ru-RU"/>
        </a:p>
      </dgm:t>
    </dgm:pt>
    <dgm:pt modelId="{63E46D0D-6D14-5D4C-BEBB-C90731B46600}" type="sibTrans" cxnId="{CB4E8172-CE0D-AD47-916A-15073DFCAE57}">
      <dgm:prSet/>
      <dgm:spPr/>
      <dgm:t>
        <a:bodyPr/>
        <a:lstStyle/>
        <a:p>
          <a:endParaRPr lang="ru-RU"/>
        </a:p>
      </dgm:t>
    </dgm:pt>
    <dgm:pt modelId="{7B07D2C5-29A0-8B40-B0A1-1FA3E2E170B3}">
      <dgm:prSet phldrT="[Текст]" custT="1"/>
      <dgm:spPr/>
      <dgm:t>
        <a:bodyPr/>
        <a:lstStyle/>
        <a:p>
          <a:pPr algn="l">
            <a:buNone/>
          </a:pPr>
          <a:r>
            <a:rPr lang="ru-RU" sz="1600" dirty="0"/>
            <a:t>эмоциях и мыслях в моменте,</a:t>
          </a:r>
        </a:p>
      </dgm:t>
    </dgm:pt>
    <dgm:pt modelId="{F39B340E-E569-5B41-9508-FD207C44A2F7}" type="parTrans" cxnId="{FD335049-36F8-7F44-A8B4-115A21A44A27}">
      <dgm:prSet/>
      <dgm:spPr/>
      <dgm:t>
        <a:bodyPr/>
        <a:lstStyle/>
        <a:p>
          <a:endParaRPr lang="ru-RU"/>
        </a:p>
      </dgm:t>
    </dgm:pt>
    <dgm:pt modelId="{AC4AD9C0-CBC0-1143-A741-9F3481BC5345}" type="sibTrans" cxnId="{FD335049-36F8-7F44-A8B4-115A21A44A27}">
      <dgm:prSet/>
      <dgm:spPr/>
      <dgm:t>
        <a:bodyPr/>
        <a:lstStyle/>
        <a:p>
          <a:endParaRPr lang="ru-RU"/>
        </a:p>
      </dgm:t>
    </dgm:pt>
    <dgm:pt modelId="{9A518C60-0BA3-8647-892F-9AA4A8BACCFE}">
      <dgm:prSet phldrT="[Текст]" custT="1"/>
      <dgm:spPr/>
      <dgm:t>
        <a:bodyPr/>
        <a:lstStyle/>
        <a:p>
          <a:pPr algn="l">
            <a:buNone/>
          </a:pPr>
          <a:r>
            <a:rPr lang="ru-RU" sz="1600" dirty="0"/>
            <a:t>замечая их, но не подавляя и не</a:t>
          </a:r>
        </a:p>
      </dgm:t>
    </dgm:pt>
    <dgm:pt modelId="{A4F9229A-9468-E44E-880A-106B40BA0D5B}" type="parTrans" cxnId="{AF099155-C811-B248-806D-1CD5F612B9F6}">
      <dgm:prSet/>
      <dgm:spPr/>
      <dgm:t>
        <a:bodyPr/>
        <a:lstStyle/>
        <a:p>
          <a:endParaRPr lang="ru-RU"/>
        </a:p>
      </dgm:t>
    </dgm:pt>
    <dgm:pt modelId="{6CF5861A-98E9-D24B-B593-46E2266E2D6F}" type="sibTrans" cxnId="{AF099155-C811-B248-806D-1CD5F612B9F6}">
      <dgm:prSet/>
      <dgm:spPr/>
      <dgm:t>
        <a:bodyPr/>
        <a:lstStyle/>
        <a:p>
          <a:endParaRPr lang="ru-RU"/>
        </a:p>
      </dgm:t>
    </dgm:pt>
    <dgm:pt modelId="{BB55F81F-0F79-E645-9801-BD15C429D9C1}">
      <dgm:prSet phldrT="[Текст]" custT="1"/>
      <dgm:spPr/>
      <dgm:t>
        <a:bodyPr/>
        <a:lstStyle/>
        <a:p>
          <a:pPr algn="l">
            <a:buNone/>
          </a:pPr>
          <a:r>
            <a:rPr lang="ru-RU" sz="1600" dirty="0"/>
            <a:t>избегая.</a:t>
          </a:r>
        </a:p>
      </dgm:t>
    </dgm:pt>
    <dgm:pt modelId="{82FE52A9-758B-5844-B294-325EF65CF48F}" type="parTrans" cxnId="{202EA2F2-E0CF-8246-BF62-3DD737D8BE52}">
      <dgm:prSet/>
      <dgm:spPr/>
      <dgm:t>
        <a:bodyPr/>
        <a:lstStyle/>
        <a:p>
          <a:endParaRPr lang="ru-RU"/>
        </a:p>
      </dgm:t>
    </dgm:pt>
    <dgm:pt modelId="{F4C3B254-FAF1-384C-8BD5-B85EFB3F086D}" type="sibTrans" cxnId="{202EA2F2-E0CF-8246-BF62-3DD737D8BE52}">
      <dgm:prSet/>
      <dgm:spPr/>
      <dgm:t>
        <a:bodyPr/>
        <a:lstStyle/>
        <a:p>
          <a:endParaRPr lang="ru-RU"/>
        </a:p>
      </dgm:t>
    </dgm:pt>
    <dgm:pt modelId="{D4CA5D87-7172-B147-9A75-6060C47B305B}" type="pres">
      <dgm:prSet presAssocID="{47BE47F4-344F-C945-966C-E49DF8BAFAA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B9EDF63-341E-C64F-98C9-C588C9D5A502}" type="pres">
      <dgm:prSet presAssocID="{798102A7-74FA-2945-885A-FB5AC1492468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A6B538-1C36-4F44-871E-C4F5DB9A85B4}" type="pres">
      <dgm:prSet presAssocID="{4301A9DD-A301-F548-9B66-655676A4759F}" presName="sibTrans" presStyleLbl="sibTrans2D1" presStyleIdx="0" presStyleCnt="1"/>
      <dgm:spPr/>
      <dgm:t>
        <a:bodyPr/>
        <a:lstStyle/>
        <a:p>
          <a:endParaRPr lang="ru-RU"/>
        </a:p>
      </dgm:t>
    </dgm:pt>
    <dgm:pt modelId="{D00E78DF-B743-D744-A948-B7B378238916}" type="pres">
      <dgm:prSet presAssocID="{4301A9DD-A301-F548-9B66-655676A4759F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0EC461E2-84A8-6647-ABD3-89B4D5BE6766}" type="pres">
      <dgm:prSet presAssocID="{C96B0063-19A8-BE4A-9434-38C78057037F}" presName="node" presStyleLbl="node1" presStyleIdx="1" presStyleCnt="2" custLinFactNeighborX="25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7F70CC-3C6E-F744-94E8-F964E913CA3F}" srcId="{47BE47F4-344F-C945-966C-E49DF8BAFAAA}" destId="{798102A7-74FA-2945-885A-FB5AC1492468}" srcOrd="0" destOrd="0" parTransId="{5CBE1206-3B16-AC4E-81CD-4F18349BE613}" sibTransId="{4301A9DD-A301-F548-9B66-655676A4759F}"/>
    <dgm:cxn modelId="{C8FD7531-5E54-1D45-ACD2-01073EFF912A}" type="presOf" srcId="{864C47F7-EAC9-0E42-81E2-3A1D6104ADBC}" destId="{AB9EDF63-341E-C64F-98C9-C588C9D5A502}" srcOrd="0" destOrd="1" presId="urn:microsoft.com/office/officeart/2005/8/layout/process1"/>
    <dgm:cxn modelId="{4A9FE6CA-4AC8-7041-A03D-88F11F336FEA}" type="presOf" srcId="{4301A9DD-A301-F548-9B66-655676A4759F}" destId="{D00E78DF-B743-D744-A948-B7B378238916}" srcOrd="1" destOrd="0" presId="urn:microsoft.com/office/officeart/2005/8/layout/process1"/>
    <dgm:cxn modelId="{C4C80891-51F9-8641-8EF7-443835460942}" type="presOf" srcId="{798102A7-74FA-2945-885A-FB5AC1492468}" destId="{AB9EDF63-341E-C64F-98C9-C588C9D5A502}" srcOrd="0" destOrd="0" presId="urn:microsoft.com/office/officeart/2005/8/layout/process1"/>
    <dgm:cxn modelId="{CB4E8172-CE0D-AD47-916A-15073DFCAE57}" srcId="{798102A7-74FA-2945-885A-FB5AC1492468}" destId="{2B0AAB37-B70F-F74D-B6B2-EAFDDB16B0CD}" srcOrd="2" destOrd="0" parTransId="{8CA190E8-63D2-944F-9535-91AED68AA59C}" sibTransId="{63E46D0D-6D14-5D4C-BEBB-C90731B46600}"/>
    <dgm:cxn modelId="{641605AB-7BD9-5D4C-A6B6-C99A7A99B86A}" type="presOf" srcId="{8E6C2ADB-CB4D-E549-BCA3-B8243A069E16}" destId="{AB9EDF63-341E-C64F-98C9-C588C9D5A502}" srcOrd="0" destOrd="2" presId="urn:microsoft.com/office/officeart/2005/8/layout/process1"/>
    <dgm:cxn modelId="{37347D3E-E923-5344-B0A3-8C4FE1ADA126}" srcId="{798102A7-74FA-2945-885A-FB5AC1492468}" destId="{864C47F7-EAC9-0E42-81E2-3A1D6104ADBC}" srcOrd="0" destOrd="0" parTransId="{0D8E592B-0BC5-FE40-A146-E33EBC4CC2B0}" sibTransId="{2D5020F0-23FC-3A44-94AF-ECD2332CE384}"/>
    <dgm:cxn modelId="{423DC0FA-1178-D84E-B415-62151AD27A08}" type="presOf" srcId="{47BE47F4-344F-C945-966C-E49DF8BAFAAA}" destId="{D4CA5D87-7172-B147-9A75-6060C47B305B}" srcOrd="0" destOrd="0" presId="urn:microsoft.com/office/officeart/2005/8/layout/process1"/>
    <dgm:cxn modelId="{33CEB227-E230-534E-BA61-B1D5ED5F4B95}" srcId="{47BE47F4-344F-C945-966C-E49DF8BAFAAA}" destId="{C96B0063-19A8-BE4A-9434-38C78057037F}" srcOrd="1" destOrd="0" parTransId="{9896E71F-DEC6-824D-B0FC-A6B2226E4C15}" sibTransId="{8460E242-A3D4-1648-B84F-A32E7B07E94B}"/>
    <dgm:cxn modelId="{202EA2F2-E0CF-8246-BF62-3DD737D8BE52}" srcId="{798102A7-74FA-2945-885A-FB5AC1492468}" destId="{BB55F81F-0F79-E645-9801-BD15C429D9C1}" srcOrd="5" destOrd="0" parTransId="{82FE52A9-758B-5844-B294-325EF65CF48F}" sibTransId="{F4C3B254-FAF1-384C-8BD5-B85EFB3F086D}"/>
    <dgm:cxn modelId="{17C7D406-66D0-4940-A52C-7F9DC298706D}" type="presOf" srcId="{BB55F81F-0F79-E645-9801-BD15C429D9C1}" destId="{AB9EDF63-341E-C64F-98C9-C588C9D5A502}" srcOrd="0" destOrd="6" presId="urn:microsoft.com/office/officeart/2005/8/layout/process1"/>
    <dgm:cxn modelId="{AF099155-C811-B248-806D-1CD5F612B9F6}" srcId="{798102A7-74FA-2945-885A-FB5AC1492468}" destId="{9A518C60-0BA3-8647-892F-9AA4A8BACCFE}" srcOrd="4" destOrd="0" parTransId="{A4F9229A-9468-E44E-880A-106B40BA0D5B}" sibTransId="{6CF5861A-98E9-D24B-B593-46E2266E2D6F}"/>
    <dgm:cxn modelId="{A7C84FCB-C44A-3449-9EA1-CA4171099B41}" srcId="{798102A7-74FA-2945-885A-FB5AC1492468}" destId="{8E6C2ADB-CB4D-E549-BCA3-B8243A069E16}" srcOrd="1" destOrd="0" parTransId="{A530CA0A-44EA-D44A-A174-143764340D05}" sibTransId="{92EED12A-DE82-6F48-843F-AEF3D8DA2989}"/>
    <dgm:cxn modelId="{FD335049-36F8-7F44-A8B4-115A21A44A27}" srcId="{798102A7-74FA-2945-885A-FB5AC1492468}" destId="{7B07D2C5-29A0-8B40-B0A1-1FA3E2E170B3}" srcOrd="3" destOrd="0" parTransId="{F39B340E-E569-5B41-9508-FD207C44A2F7}" sibTransId="{AC4AD9C0-CBC0-1143-A741-9F3481BC5345}"/>
    <dgm:cxn modelId="{0319F232-4F81-6446-BB09-2908BB8B0998}" type="presOf" srcId="{7B07D2C5-29A0-8B40-B0A1-1FA3E2E170B3}" destId="{AB9EDF63-341E-C64F-98C9-C588C9D5A502}" srcOrd="0" destOrd="4" presId="urn:microsoft.com/office/officeart/2005/8/layout/process1"/>
    <dgm:cxn modelId="{6553B3DC-810D-EA49-893E-0AB4636C8E8D}" type="presOf" srcId="{9A518C60-0BA3-8647-892F-9AA4A8BACCFE}" destId="{AB9EDF63-341E-C64F-98C9-C588C9D5A502}" srcOrd="0" destOrd="5" presId="urn:microsoft.com/office/officeart/2005/8/layout/process1"/>
    <dgm:cxn modelId="{69D4B1A3-DFCF-324B-8188-1F99BA644D33}" type="presOf" srcId="{2B0AAB37-B70F-F74D-B6B2-EAFDDB16B0CD}" destId="{AB9EDF63-341E-C64F-98C9-C588C9D5A502}" srcOrd="0" destOrd="3" presId="urn:microsoft.com/office/officeart/2005/8/layout/process1"/>
    <dgm:cxn modelId="{D2AA5AE4-6294-5C45-965D-C715520F5340}" type="presOf" srcId="{C96B0063-19A8-BE4A-9434-38C78057037F}" destId="{0EC461E2-84A8-6647-ABD3-89B4D5BE6766}" srcOrd="0" destOrd="0" presId="urn:microsoft.com/office/officeart/2005/8/layout/process1"/>
    <dgm:cxn modelId="{0253C197-1779-CD4B-9230-2EF73569F1B5}" type="presOf" srcId="{4301A9DD-A301-F548-9B66-655676A4759F}" destId="{5AA6B538-1C36-4F44-871E-C4F5DB9A85B4}" srcOrd="0" destOrd="0" presId="urn:microsoft.com/office/officeart/2005/8/layout/process1"/>
    <dgm:cxn modelId="{310B56B5-1A82-5343-9395-445D3C1D7007}" type="presParOf" srcId="{D4CA5D87-7172-B147-9A75-6060C47B305B}" destId="{AB9EDF63-341E-C64F-98C9-C588C9D5A502}" srcOrd="0" destOrd="0" presId="urn:microsoft.com/office/officeart/2005/8/layout/process1"/>
    <dgm:cxn modelId="{338AE2DD-F717-E046-902B-038ABF78974D}" type="presParOf" srcId="{D4CA5D87-7172-B147-9A75-6060C47B305B}" destId="{5AA6B538-1C36-4F44-871E-C4F5DB9A85B4}" srcOrd="1" destOrd="0" presId="urn:microsoft.com/office/officeart/2005/8/layout/process1"/>
    <dgm:cxn modelId="{1D20EA0E-3EEC-5648-8C89-EB3993F1E8F5}" type="presParOf" srcId="{5AA6B538-1C36-4F44-871E-C4F5DB9A85B4}" destId="{D00E78DF-B743-D744-A948-B7B378238916}" srcOrd="0" destOrd="0" presId="urn:microsoft.com/office/officeart/2005/8/layout/process1"/>
    <dgm:cxn modelId="{B0FFDAAC-584F-F148-B11F-D6F4D87DB3E4}" type="presParOf" srcId="{D4CA5D87-7172-B147-9A75-6060C47B305B}" destId="{0EC461E2-84A8-6647-ABD3-89B4D5BE676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6E92BA-5809-3645-B762-D2DE37B533CA}">
      <dsp:nvSpPr>
        <dsp:cNvPr id="0" name=""/>
        <dsp:cNvSpPr/>
      </dsp:nvSpPr>
      <dsp:spPr>
        <a:xfrm>
          <a:off x="303" y="49309"/>
          <a:ext cx="3575004" cy="1738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Пилотажный этап</a:t>
          </a:r>
          <a:endParaRPr lang="en-GB" sz="1600" b="1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solidFill>
                <a:schemeClr val="tx1">
                  <a:lumMod val="75000"/>
                  <a:lumOff val="25000"/>
                </a:schemeClr>
              </a:solidFill>
            </a:rPr>
            <a:t>Адаптация опросника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i="0" kern="1200" dirty="0">
              <a:solidFill>
                <a:schemeClr val="tx1">
                  <a:lumMod val="75000"/>
                  <a:lumOff val="25000"/>
                </a:schemeClr>
              </a:solidFill>
            </a:rPr>
            <a:t> «Шкала осознанности </a:t>
          </a:r>
          <a:r>
            <a:rPr lang="ru-RU" sz="1600" b="0" i="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Лангер</a:t>
          </a:r>
          <a:r>
            <a:rPr lang="ru-RU" sz="1600" b="0" i="0" kern="1200" dirty="0">
              <a:solidFill>
                <a:schemeClr val="tx1">
                  <a:lumMod val="75000"/>
                  <a:lumOff val="25000"/>
                </a:schemeClr>
              </a:solidFill>
            </a:rPr>
            <a:t>»</a:t>
          </a:r>
        </a:p>
      </dsp:txBody>
      <dsp:txXfrm>
        <a:off x="303" y="49309"/>
        <a:ext cx="3575004" cy="1159306"/>
      </dsp:txXfrm>
    </dsp:sp>
    <dsp:sp modelId="{717DC42E-BE1D-234B-9E58-2DFAC7F9C196}">
      <dsp:nvSpPr>
        <dsp:cNvPr id="0" name=""/>
        <dsp:cNvSpPr/>
      </dsp:nvSpPr>
      <dsp:spPr>
        <a:xfrm>
          <a:off x="736394" y="1208615"/>
          <a:ext cx="3575004" cy="276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Доказана надежность-согласованность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en-GB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   </a:t>
          </a: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(</a:t>
          </a:r>
          <a:r>
            <a:rPr lang="ru-RU" sz="1600" i="1" kern="1200" dirty="0">
              <a:solidFill>
                <a:schemeClr val="tx1">
                  <a:lumMod val="75000"/>
                  <a:lumOff val="25000"/>
                </a:schemeClr>
              </a:solidFill>
            </a:rPr>
            <a:t>α </a:t>
          </a:r>
          <a:r>
            <a:rPr lang="ru-RU" sz="1600" i="1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Кронбаха</a:t>
          </a:r>
          <a:r>
            <a:rPr lang="ru-RU" sz="1600" i="1" kern="1200" dirty="0">
              <a:solidFill>
                <a:schemeClr val="tx1">
                  <a:lumMod val="75000"/>
                  <a:lumOff val="25000"/>
                </a:schemeClr>
              </a:solidFill>
            </a:rPr>
            <a:t> = </a:t>
          </a:r>
          <a:r>
            <a:rPr lang="en-GB" sz="1600" i="1" kern="1200" dirty="0">
              <a:solidFill>
                <a:schemeClr val="tx1">
                  <a:lumMod val="75000"/>
                  <a:lumOff val="25000"/>
                </a:schemeClr>
              </a:solidFill>
            </a:rPr>
            <a:t>0. 67 – 0.79</a:t>
          </a:r>
          <a:r>
            <a:rPr lang="en-GB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).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Подтверждена факторная </a:t>
          </a:r>
          <a:r>
            <a:rPr lang="ru-RU" sz="16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валидность</a:t>
          </a: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 опросника с использованием критерия разности хи-квадрата </a:t>
          </a:r>
          <a:r>
            <a:rPr lang="ru-RU" sz="1600" i="1" kern="1200" dirty="0">
              <a:solidFill>
                <a:schemeClr val="tx1">
                  <a:lumMod val="75000"/>
                  <a:lumOff val="25000"/>
                </a:schemeClr>
              </a:solidFill>
            </a:rPr>
            <a:t>(</a:t>
          </a:r>
          <a:r>
            <a:rPr lang="en-US" sz="1600" i="1" kern="1200" dirty="0">
              <a:solidFill>
                <a:schemeClr val="tx1">
                  <a:lumMod val="75000"/>
                  <a:lumOff val="25000"/>
                </a:schemeClr>
              </a:solidFill>
            </a:rPr>
            <a:t>p</a:t>
          </a:r>
          <a:r>
            <a:rPr lang="ru-RU" sz="1600" i="1" kern="1200" dirty="0">
              <a:solidFill>
                <a:schemeClr val="tx1">
                  <a:lumMod val="75000"/>
                  <a:lumOff val="25000"/>
                </a:schemeClr>
              </a:solidFill>
            </a:rPr>
            <a:t> &lt;0.0005)</a:t>
          </a:r>
          <a:r>
            <a:rPr lang="en-GB" sz="1600" i="1" kern="1200" dirty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  <a:endParaRPr lang="ru-RU" sz="160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Подтверждена конвергентная и </a:t>
          </a:r>
          <a:r>
            <a:rPr lang="ru-RU" sz="16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критериальная</a:t>
          </a: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 </a:t>
          </a:r>
          <a:r>
            <a:rPr lang="ru-RU" sz="1600" kern="1200" dirty="0" err="1">
              <a:solidFill>
                <a:schemeClr val="tx1">
                  <a:lumMod val="75000"/>
                  <a:lumOff val="25000"/>
                </a:schemeClr>
              </a:solidFill>
            </a:rPr>
            <a:t>валидность</a:t>
          </a: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 опросника.</a:t>
          </a:r>
        </a:p>
      </dsp:txBody>
      <dsp:txXfrm>
        <a:off x="817372" y="1289593"/>
        <a:ext cx="3413048" cy="2602844"/>
      </dsp:txXfrm>
    </dsp:sp>
    <dsp:sp modelId="{F21A0F30-8201-6B4B-9A42-ED5101D24BC8}">
      <dsp:nvSpPr>
        <dsp:cNvPr id="0" name=""/>
        <dsp:cNvSpPr/>
      </dsp:nvSpPr>
      <dsp:spPr>
        <a:xfrm>
          <a:off x="4118231" y="183926"/>
          <a:ext cx="1150996" cy="8900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/>
        </a:p>
      </dsp:txBody>
      <dsp:txXfrm>
        <a:off x="4118231" y="361940"/>
        <a:ext cx="883974" cy="534044"/>
      </dsp:txXfrm>
    </dsp:sp>
    <dsp:sp modelId="{F85E6A5A-D149-7940-96D0-C61ACBB6C4A9}">
      <dsp:nvSpPr>
        <dsp:cNvPr id="0" name=""/>
        <dsp:cNvSpPr/>
      </dsp:nvSpPr>
      <dsp:spPr>
        <a:xfrm>
          <a:off x="5747000" y="49309"/>
          <a:ext cx="3575004" cy="173896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tx1">
                  <a:lumMod val="75000"/>
                  <a:lumOff val="25000"/>
                </a:schemeClr>
              </a:solidFill>
            </a:rPr>
            <a:t>Основной этап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Исследование взаимосвязи осознанности и параметров проактивного совладания</a:t>
          </a:r>
        </a:p>
      </dsp:txBody>
      <dsp:txXfrm>
        <a:off x="5747000" y="49309"/>
        <a:ext cx="3575004" cy="1159306"/>
      </dsp:txXfrm>
    </dsp:sp>
    <dsp:sp modelId="{271FC92B-CF8B-E74A-8D34-488D17890768}">
      <dsp:nvSpPr>
        <dsp:cNvPr id="0" name=""/>
        <dsp:cNvSpPr/>
      </dsp:nvSpPr>
      <dsp:spPr>
        <a:xfrm>
          <a:off x="6479230" y="1208615"/>
          <a:ext cx="3575004" cy="27648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Составлена электронная форма для сбора данных в г. Ташкенте и г. Москве</a:t>
          </a:r>
          <a:r>
            <a:rPr lang="en-GB" sz="1600" b="0" kern="1200" dirty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  <a:endParaRPr lang="ru-RU" sz="16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Опрос проходил в один этап, ограничений по времени заполнения методик не ставилось</a:t>
          </a:r>
          <a:r>
            <a:rPr lang="en-GB" sz="1600" kern="1200" dirty="0">
              <a:solidFill>
                <a:schemeClr val="tx1">
                  <a:lumMod val="75000"/>
                  <a:lumOff val="25000"/>
                </a:schemeClr>
              </a:solidFill>
            </a:rPr>
            <a:t>.</a:t>
          </a:r>
          <a:endParaRPr lang="ru-RU" sz="1600" b="0" kern="1200" dirty="0">
            <a:solidFill>
              <a:schemeClr val="tx1">
                <a:lumMod val="75000"/>
                <a:lumOff val="25000"/>
              </a:schemeClr>
            </a:solidFill>
          </a:endParaRPr>
        </a:p>
      </dsp:txBody>
      <dsp:txXfrm>
        <a:off x="6560208" y="1289593"/>
        <a:ext cx="3413048" cy="260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9EDF63-341E-C64F-98C9-C588C9D5A502}">
      <dsp:nvSpPr>
        <dsp:cNvPr id="0" name=""/>
        <dsp:cNvSpPr/>
      </dsp:nvSpPr>
      <dsp:spPr>
        <a:xfrm>
          <a:off x="1565" y="1270125"/>
          <a:ext cx="3338795" cy="2566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Первая стадия =</a:t>
          </a:r>
          <a:r>
            <a:rPr lang="ru-RU" sz="1800" b="0" kern="1200" dirty="0"/>
            <a:t>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/>
            <a:t>Восточная осознанность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Субъект становится более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внимательным к настоящему,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сконцентрированным на своих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эмоциях и мыслях в моменте,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замечая их, но не подавляя и не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/>
            <a:t>избегая.</a:t>
          </a:r>
        </a:p>
      </dsp:txBody>
      <dsp:txXfrm>
        <a:off x="76741" y="1345301"/>
        <a:ext cx="3188443" cy="2416346"/>
      </dsp:txXfrm>
    </dsp:sp>
    <dsp:sp modelId="{5AA6B538-1C36-4F44-871E-C4F5DB9A85B4}">
      <dsp:nvSpPr>
        <dsp:cNvPr id="0" name=""/>
        <dsp:cNvSpPr/>
      </dsp:nvSpPr>
      <dsp:spPr>
        <a:xfrm>
          <a:off x="3674631" y="2139463"/>
          <a:ext cx="708654" cy="828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3674631" y="2305067"/>
        <a:ext cx="496058" cy="496813"/>
      </dsp:txXfrm>
    </dsp:sp>
    <dsp:sp modelId="{0EC461E2-84A8-6647-ABD3-89B4D5BE6766}">
      <dsp:nvSpPr>
        <dsp:cNvPr id="0" name=""/>
        <dsp:cNvSpPr/>
      </dsp:nvSpPr>
      <dsp:spPr>
        <a:xfrm>
          <a:off x="4677444" y="1270125"/>
          <a:ext cx="3338795" cy="256669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/>
            <a:t>Вторая стадия =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1" kern="1200" dirty="0"/>
            <a:t>Западная осознанность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/>
            <a:t>Изменение субъектом собственных установок, формирование новых категорий и позиции активности при взаимодействии со средой</a:t>
          </a:r>
        </a:p>
      </dsp:txBody>
      <dsp:txXfrm>
        <a:off x="4752620" y="1345301"/>
        <a:ext cx="3188443" cy="2416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A4BA0-7B0B-8741-8416-C1E258A1185B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ru-RU"/>
              <a:t>Образец текста
Второй уровень
Третий уровень
Четвертый уровень
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45F09A-B5AC-134B-8406-8D8C2970B8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149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/>
              <a:t>21 утверждение, 7</a:t>
            </a:r>
            <a:r>
              <a:rPr lang="ru-RU" baseline="0" dirty="0"/>
              <a:t> балльная </a:t>
            </a:r>
            <a:r>
              <a:rPr lang="ru-RU" baseline="0" dirty="0" err="1"/>
              <a:t>Лайкертова</a:t>
            </a:r>
            <a:r>
              <a:rPr lang="ru-RU" baseline="0" dirty="0"/>
              <a:t> шкала</a:t>
            </a:r>
          </a:p>
          <a:p>
            <a:pPr marL="228600" indent="-228600">
              <a:buAutoNum type="arabicParenR"/>
            </a:pPr>
            <a:r>
              <a:rPr lang="ru-RU" dirty="0"/>
              <a:t>39 утверждений</a:t>
            </a:r>
            <a:r>
              <a:rPr lang="ru-RU" baseline="0" dirty="0"/>
              <a:t>, 5 балльная шкала </a:t>
            </a:r>
            <a:r>
              <a:rPr lang="ru-RU" baseline="0" dirty="0" err="1"/>
              <a:t>Лайкерта</a:t>
            </a:r>
            <a:endParaRPr lang="ru-RU" baseline="0" dirty="0"/>
          </a:p>
          <a:p>
            <a:pPr marL="228600" indent="-228600">
              <a:buAutoNum type="arabicParenR"/>
            </a:pPr>
            <a:r>
              <a:rPr lang="ru-RU" baseline="0" dirty="0"/>
              <a:t>80 утверждений, 5 балльная шкала </a:t>
            </a:r>
            <a:r>
              <a:rPr lang="ru-RU" baseline="0" dirty="0" err="1"/>
              <a:t>Лайкерта</a:t>
            </a:r>
            <a:endParaRPr lang="ru-RU" baseline="0" dirty="0"/>
          </a:p>
          <a:p>
            <a:pPr marL="228600" indent="-228600">
              <a:buAutoNum type="arabicParenR"/>
            </a:pPr>
            <a:r>
              <a:rPr lang="ru-RU" baseline="0" dirty="0"/>
              <a:t>20 прилагательный, 5 балльная шкала</a:t>
            </a:r>
          </a:p>
          <a:p>
            <a:pPr marL="228600" indent="-228600">
              <a:buAutoNum type="arabicParenR"/>
            </a:pPr>
            <a:r>
              <a:rPr lang="ru-RU" baseline="0" dirty="0"/>
              <a:t>54 </a:t>
            </a:r>
            <a:r>
              <a:rPr lang="ru-RU" baseline="0" dirty="0" err="1"/>
              <a:t>утверджения</a:t>
            </a:r>
            <a:r>
              <a:rPr lang="ru-RU" baseline="0" dirty="0"/>
              <a:t>, 5 балльная шкала</a:t>
            </a:r>
          </a:p>
          <a:p>
            <a:pPr marL="228600" indent="-228600">
              <a:buAutoNum type="arabicParenR"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54B22D-A894-2548-8BEB-2CC9C8ECCFD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14713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4B22D-A894-2548-8BEB-2CC9C8ECCFD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831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4B22D-A894-2548-8BEB-2CC9C8ECCFD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0507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499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675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61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163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405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5995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052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3136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216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75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210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6F972B-8C6E-4FD0-B287-783323DF318D}" type="datetimeFigureOut">
              <a:rPr lang="ru-RU" smtClean="0"/>
              <a:t>17.10.2020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FA1FB1-65BE-4FA6-8DDC-24F8C4A767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008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49120" y="211804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Осознанность как ресурс проактивного совладания с трудными ситуациями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1645920" y="4013200"/>
            <a:ext cx="10891520" cy="3007360"/>
          </a:xfrm>
        </p:spPr>
        <p:txBody>
          <a:bodyPr>
            <a:normAutofit lnSpcReduction="10000"/>
          </a:bodyPr>
          <a:lstStyle/>
          <a:p>
            <a:pPr algn="r">
              <a:lnSpc>
                <a:spcPct val="100000"/>
              </a:lnSpc>
            </a:pPr>
            <a:r>
              <a:rPr lang="ru-RU" sz="1400" dirty="0"/>
              <a:t>Доктор психол. наук,</a:t>
            </a:r>
          </a:p>
          <a:p>
            <a:pPr algn="r">
              <a:lnSpc>
                <a:spcPct val="100000"/>
              </a:lnSpc>
            </a:pPr>
            <a:r>
              <a:rPr lang="ru-RU" sz="1400" b="1" i="1" dirty="0"/>
              <a:t>проф. Белинская Е.П.</a:t>
            </a:r>
          </a:p>
          <a:p>
            <a:pPr algn="r">
              <a:lnSpc>
                <a:spcPct val="100000"/>
              </a:lnSpc>
            </a:pPr>
            <a:r>
              <a:rPr lang="ru-RU" sz="1400" dirty="0"/>
              <a:t>МГУ им. М.В. Ломоносова</a:t>
            </a:r>
          </a:p>
          <a:p>
            <a:pPr algn="r">
              <a:lnSpc>
                <a:spcPct val="100000"/>
              </a:lnSpc>
            </a:pPr>
            <a:r>
              <a:rPr lang="ru-RU" sz="1400" i="1" dirty="0"/>
              <a:t>(</a:t>
            </a:r>
            <a:r>
              <a:rPr lang="en-GB" sz="1400" i="1" dirty="0"/>
              <a:t>elena_belinskaya@list.ru)</a:t>
            </a:r>
          </a:p>
          <a:p>
            <a:pPr algn="r">
              <a:lnSpc>
                <a:spcPct val="100000"/>
              </a:lnSpc>
            </a:pPr>
            <a:endParaRPr lang="en-GB" sz="1400" i="1" dirty="0"/>
          </a:p>
          <a:p>
            <a:pPr algn="r">
              <a:lnSpc>
                <a:spcPct val="100000"/>
              </a:lnSpc>
            </a:pPr>
            <a:r>
              <a:rPr lang="ru-RU" sz="1400" b="1" i="1" dirty="0" err="1"/>
              <a:t>Джураева</a:t>
            </a:r>
            <a:r>
              <a:rPr lang="ru-RU" sz="1400" b="1" i="1" dirty="0"/>
              <a:t> М.Р.</a:t>
            </a:r>
          </a:p>
          <a:p>
            <a:pPr algn="r">
              <a:lnSpc>
                <a:spcPct val="100000"/>
              </a:lnSpc>
            </a:pPr>
            <a:r>
              <a:rPr lang="ru-RU" sz="1400" dirty="0"/>
              <a:t>Филиал МГУ им. М.В. Ломоносова</a:t>
            </a:r>
          </a:p>
          <a:p>
            <a:pPr algn="r">
              <a:lnSpc>
                <a:spcPct val="100000"/>
              </a:lnSpc>
            </a:pPr>
            <a:r>
              <a:rPr lang="ru-RU" sz="1400" dirty="0"/>
              <a:t>в г. Ташкенте </a:t>
            </a:r>
          </a:p>
          <a:p>
            <a:pPr algn="r">
              <a:lnSpc>
                <a:spcPct val="100000"/>
              </a:lnSpc>
            </a:pPr>
            <a:r>
              <a:rPr lang="ru-RU" sz="1400" i="1" dirty="0"/>
              <a:t>(</a:t>
            </a:r>
            <a:r>
              <a:rPr lang="en-GB" sz="1400" i="1" dirty="0"/>
              <a:t>mdjuraeva97@gmail.com)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1774146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9DF82C-4049-AD4B-B781-1E86AC78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0DED3A-BE96-9C4B-A061-9DB146F6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639" y="1376737"/>
            <a:ext cx="9673323" cy="4907225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de-DE" sz="2000" i="1" dirty="0"/>
          </a:p>
          <a:p>
            <a:pPr marL="0" lvl="0" indent="0">
              <a:buNone/>
            </a:pPr>
            <a:r>
              <a:rPr lang="ru-RU" sz="2000" i="1" dirty="0">
                <a:solidFill>
                  <a:schemeClr val="accent5"/>
                </a:solidFill>
              </a:rPr>
              <a:t>2</a:t>
            </a:r>
            <a:r>
              <a:rPr lang="en-GB" sz="2000" i="1" dirty="0">
                <a:solidFill>
                  <a:schemeClr val="accent5"/>
                </a:solidFill>
              </a:rPr>
              <a:t>. </a:t>
            </a:r>
            <a:r>
              <a:rPr lang="de-DE" sz="2000" i="1" dirty="0">
                <a:solidFill>
                  <a:schemeClr val="accent5"/>
                </a:solidFill>
              </a:rPr>
              <a:t>C</a:t>
            </a:r>
            <a:r>
              <a:rPr lang="ru-RU" sz="2000" i="1" dirty="0" err="1">
                <a:solidFill>
                  <a:schemeClr val="accent5"/>
                </a:solidFill>
              </a:rPr>
              <a:t>уществуют</a:t>
            </a:r>
            <a:r>
              <a:rPr lang="ru-RU" sz="2000" i="1" dirty="0">
                <a:solidFill>
                  <a:schemeClr val="accent5"/>
                </a:solidFill>
              </a:rPr>
              <a:t> </a:t>
            </a:r>
            <a:r>
              <a:rPr lang="ru-RU" sz="2000" i="1" dirty="0" err="1">
                <a:solidFill>
                  <a:schemeClr val="accent5"/>
                </a:solidFill>
              </a:rPr>
              <a:t>кросскультурные</a:t>
            </a:r>
            <a:r>
              <a:rPr lang="ru-RU" sz="2000" i="1" dirty="0">
                <a:solidFill>
                  <a:schemeClr val="accent5"/>
                </a:solidFill>
              </a:rPr>
              <a:t> различия во взаимосвязи Восточной и Западной концепции осознанности</a:t>
            </a:r>
          </a:p>
          <a:p>
            <a:pPr marL="0" lvl="0" indent="0">
              <a:buNone/>
            </a:pPr>
            <a:r>
              <a:rPr lang="ru-RU" sz="2000" dirty="0"/>
              <a:t>В отличие от ташкентской выборки, в московской выборке количество связей между параметрами восточной и западной осознанностью меньше. Можно предположить, что на последней выборке опросник восточной осознанности измеряет более ситуативные характеристики личности, в то время как опросник западной осознанности – диспозиционные</a:t>
            </a:r>
            <a:r>
              <a:rPr lang="ru-RU" sz="2000" i="1" dirty="0"/>
              <a:t>.</a:t>
            </a:r>
          </a:p>
          <a:p>
            <a:pPr marL="0" lvl="0" indent="0">
              <a:buNone/>
            </a:pPr>
            <a:r>
              <a:rPr lang="ru-RU" sz="2000" i="1" dirty="0">
                <a:solidFill>
                  <a:schemeClr val="accent5"/>
                </a:solidFill>
              </a:rPr>
              <a:t>3. Связь параметров западной осознанности с </a:t>
            </a:r>
            <a:r>
              <a:rPr lang="ru-RU" sz="2000" i="1" dirty="0" err="1">
                <a:solidFill>
                  <a:schemeClr val="accent5"/>
                </a:solidFill>
              </a:rPr>
              <a:t>копинг</a:t>
            </a:r>
            <a:r>
              <a:rPr lang="ru-RU" sz="2000" i="1" dirty="0">
                <a:solidFill>
                  <a:schemeClr val="accent5"/>
                </a:solidFill>
              </a:rPr>
              <a:t>-стратегиями проактивного совладания больше нежели у восточной осознанности на обеих выборках</a:t>
            </a:r>
            <a:endParaRPr lang="ru-RU" sz="2000" dirty="0">
              <a:solidFill>
                <a:schemeClr val="accent5"/>
              </a:solidFill>
            </a:endParaRPr>
          </a:p>
          <a:p>
            <a:pPr marL="0" lvl="0" indent="0">
              <a:buNone/>
            </a:pPr>
            <a:r>
              <a:rPr lang="ru-RU" sz="2000" dirty="0"/>
              <a:t>Все показатели опросника западной осознанности связаны со стратегиями проактивного </a:t>
            </a:r>
            <a:r>
              <a:rPr lang="ru-RU" sz="2000" dirty="0" err="1"/>
              <a:t>копинга</a:t>
            </a:r>
            <a:r>
              <a:rPr lang="ru-RU" sz="2000" dirty="0"/>
              <a:t> </a:t>
            </a:r>
            <a:r>
              <a:rPr lang="en-GB" sz="2000" dirty="0"/>
              <a:t>(</a:t>
            </a:r>
            <a:r>
              <a:rPr lang="ru-RU" sz="2000" dirty="0"/>
              <a:t>проактивное совладание, инструментальная поддержка, рефлексивное совладание). Предположительно причиной этому может быть то, что осознанность в ее западном понимании позволяет оценить стрессор как позитивную возможность для развития, так как препятствует доминированию в сознании человека одностороннего и негативного представления о стрессе.</a:t>
            </a:r>
          </a:p>
          <a:p>
            <a:pPr marL="0" lvl="0" indent="0">
              <a:buNone/>
            </a:pPr>
            <a:r>
              <a:rPr lang="ru-RU" sz="2000" dirty="0"/>
              <a:t>Будучи осознанным, внимательным к контексту, к другим, к себе, человек способен заметить малейшие изменения и угрозы задолго до того, как они могли бы причинить ему вред, то есть применить превентивное совладание, чтобы сохранить свои ресурсы и основательно обдумать пути решения проблем, без влияния цейтнота и напряжения.</a:t>
            </a:r>
          </a:p>
        </p:txBody>
      </p:sp>
    </p:spTree>
    <p:extLst>
      <p:ext uri="{BB962C8B-B14F-4D97-AF65-F5344CB8AC3E}">
        <p14:creationId xmlns:p14="http://schemas.microsoft.com/office/powerpoint/2010/main" val="870059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72928" y="678426"/>
            <a:ext cx="9180871" cy="1012262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Введение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3360" y="2064773"/>
            <a:ext cx="9870439" cy="4620507"/>
          </a:xfrm>
        </p:spPr>
        <p:txBody>
          <a:bodyPr>
            <a:normAutofit fontScale="85000" lnSpcReduction="10000"/>
          </a:bodyPr>
          <a:lstStyle/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Глобализация, социально-экономическая нестабильность, огромные потоки информации, идеология жизненного успеха – характеристики той повседневности, в которой в настоящее время живет молодежь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Сигида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и др., 2010;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Безенко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2007). 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Все вышеуказанные факторы в той или иной мере сопряжены со стрессом, который способствует увеличению уровня тревожности, депрессивности, агрессии, пониженной самооценке и уверенности в себе  (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Rempel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2012). 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Таким образом, в нынешних условиях особенно возрастает потребность в поиске эффективных методов снижения стресса и смягчения его последствий. Множество зарубежных исследований эмпирически демонстрируют, что практика осознанности оказывает положительное влияние на эмоциональную сферу, когнитивные функции и в целом на психологическое благополучие (</a:t>
            </a:r>
            <a:r>
              <a:rPr lang="en-GB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Sibinga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GB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et al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., 2011). </a:t>
            </a:r>
          </a:p>
          <a:p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Отсюда возникает интерес к механизмам, за счет которых происходит позитивное влияние осознанности. Один из наиболее часто упоминаемых механизмов – это адаптивный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копинг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Keng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et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al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., 2018), к которому также относится и модель опережающего совладания с трудностями –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проактивный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копинг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398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>
            <a:extLst>
              <a:ext uri="{FF2B5EF4-FFF2-40B4-BE49-F238E27FC236}">
                <a16:creationId xmlns:a16="http://schemas.microsoft.com/office/drawing/2014/main" xmlns="" id="{BEDF0DA5-4FEA-4D44-B2BF-93958470ED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9752" y="1828799"/>
            <a:ext cx="10168847" cy="420592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  <a:cs typeface="Baskerville" charset="0"/>
              </a:rPr>
              <a:t>Гипотеза: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  <a:cs typeface="Baskerville" charset="0"/>
              </a:rPr>
              <a:t>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различные типы осознанности дифференцированно взаимосвязаны со стратегиями проактивного совладания, а так же имеют культурную специфичность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Baskerville" panose="02020502070401020303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Выборка: </a:t>
            </a:r>
            <a:endParaRPr lang="en-GB" b="1" dirty="0">
              <a:solidFill>
                <a:schemeClr val="tx1">
                  <a:lumMod val="75000"/>
                  <a:lumOff val="25000"/>
                </a:schemeClr>
              </a:solidFill>
              <a:ea typeface="Baskerville" panose="02020502070401020303" pitchFamily="18" charset="0"/>
            </a:endParaRPr>
          </a:p>
          <a:p>
            <a:pPr marL="457200" indent="-457200"/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181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респондент из г. Ташкент (46 мужчин, 138 женщин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средний возраст 20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.43, 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стандартное отклонение 2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.65)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Baskerville" panose="02020502070401020303" pitchFamily="18" charset="0"/>
            </a:endParaRPr>
          </a:p>
          <a:p>
            <a:pPr marL="457200" indent="-45720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102 респондента из г. Москва (26 мужчин, 76 женщин, средний возраст 21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.44, c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стандартное отклонение 2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.47)</a:t>
            </a:r>
          </a:p>
          <a:p>
            <a:pPr marL="457200" indent="-457200"/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Общее количество респондентов – 283</a:t>
            </a:r>
            <a:r>
              <a:rPr lang="en-GB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.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ea typeface="Baskerville" panose="02020502070401020303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460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35EAA55C-72DB-FA4A-8DBB-4A778BF83DC0}"/>
              </a:ext>
            </a:extLst>
          </p:cNvPr>
          <p:cNvSpPr txBox="1">
            <a:spLocks/>
          </p:cNvSpPr>
          <p:nvPr/>
        </p:nvSpPr>
        <p:spPr>
          <a:xfrm>
            <a:off x="1187927" y="527652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Осознанность</a:t>
            </a:r>
          </a:p>
        </p:txBody>
      </p:sp>
      <p:sp>
        <p:nvSpPr>
          <p:cNvPr id="5" name="Объект 2">
            <a:extLst>
              <a:ext uri="{FF2B5EF4-FFF2-40B4-BE49-F238E27FC236}">
                <a16:creationId xmlns:a16="http://schemas.microsoft.com/office/drawing/2014/main" xmlns="" id="{C8D44FBD-E624-6E4B-8CB3-80C7995E771B}"/>
              </a:ext>
            </a:extLst>
          </p:cNvPr>
          <p:cNvSpPr txBox="1">
            <a:spLocks/>
          </p:cNvSpPr>
          <p:nvPr/>
        </p:nvSpPr>
        <p:spPr>
          <a:xfrm>
            <a:off x="1187927" y="1647269"/>
            <a:ext cx="10058400" cy="9174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 настоящее время понятие «Осознанность» (</a:t>
            </a:r>
            <a:r>
              <a:rPr lang="de-DE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Mindfulness</a:t>
            </a:r>
            <a:r>
              <a:rPr lang="de-D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 </a:t>
            </a: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является широко используемым в психологии, однако его точного и однозначного определения пока не существует.</a:t>
            </a:r>
          </a:p>
          <a:p>
            <a:pPr>
              <a:buClr>
                <a:schemeClr val="tx1">
                  <a:lumMod val="75000"/>
                  <a:lumOff val="25000"/>
                </a:schemeClr>
              </a:buClr>
            </a:pPr>
            <a:r>
              <a:rPr lang="ru-RU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В целом, можно выделить два подхода к определению осознанности – восточный и западный.</a:t>
            </a:r>
          </a:p>
          <a:p>
            <a:endParaRPr lang="ru-RU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624D0611-DB08-5F43-B147-7EB695DA33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7785849"/>
              </p:ext>
            </p:extLst>
          </p:nvPr>
        </p:nvGraphicFramePr>
        <p:xfrm>
          <a:off x="464663" y="3118485"/>
          <a:ext cx="5859937" cy="29260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859937">
                  <a:extLst>
                    <a:ext uri="{9D8B030D-6E8A-4147-A177-3AD203B41FA5}">
                      <a16:colId xmlns:a16="http://schemas.microsoft.com/office/drawing/2014/main" xmlns="" val="3602359593"/>
                    </a:ext>
                  </a:extLst>
                </a:gridCol>
              </a:tblGrid>
              <a:tr h="4352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dirty="0"/>
                        <a:t>Восточная концепция</a:t>
                      </a:r>
                      <a:endParaRPr lang="ru-RU" b="1" dirty="0">
                        <a:solidFill>
                          <a:schemeClr val="tx1"/>
                        </a:solidFill>
                        <a:latin typeface="+mn-lt"/>
                        <a:ea typeface="Baskerville" panose="02020502070401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31102704"/>
                  </a:ext>
                </a:extLst>
              </a:tr>
              <a:tr h="4812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Базируется</a:t>
                      </a:r>
                      <a:r>
                        <a:rPr lang="ru-RU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на философии</a:t>
                      </a:r>
                      <a:r>
                        <a:rPr lang="ru-RU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буддизма 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Baskerville" panose="02020502070401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85797235"/>
                  </a:ext>
                </a:extLst>
              </a:tr>
              <a:tr h="7666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Безоценочное</a:t>
                      </a:r>
                      <a:r>
                        <a:rPr lang="ru-RU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и непредвзятое наблюдение за происходящим 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Baskerville" panose="02020502070401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7380364"/>
                  </a:ext>
                </a:extLst>
              </a:tr>
              <a:tr h="7616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Фокусирует внимание на внутренних ощущениях</a:t>
                      </a:r>
                      <a:r>
                        <a:rPr lang="ru-RU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в настоящем и принятие их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Baskerville" panose="02020502070401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91845163"/>
                  </a:ext>
                </a:extLst>
              </a:tr>
              <a:tr h="4812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ru-RU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Практикуется в медитации</a:t>
                      </a:r>
                      <a:endParaRPr lang="ru-RU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Baskerville" panose="02020502070401020303" pitchFamily="18" charset="0"/>
                        <a:cs typeface="Baskerville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30329892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147BE577-87ED-1E49-8B0E-517916206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7367" y="2710965"/>
            <a:ext cx="393164" cy="39316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D933E2AF-F731-7D4D-9FDC-3C47C736F6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9951" y="2719706"/>
            <a:ext cx="398779" cy="398779"/>
          </a:xfrm>
          <a:prstGeom prst="rect">
            <a:avLst/>
          </a:prstGeom>
        </p:spPr>
      </p:pic>
      <p:graphicFrame>
        <p:nvGraphicFramePr>
          <p:cNvPr id="9" name="Таблица 8">
            <a:extLst>
              <a:ext uri="{FF2B5EF4-FFF2-40B4-BE49-F238E27FC236}">
                <a16:creationId xmlns:a16="http://schemas.microsoft.com/office/drawing/2014/main" xmlns="" id="{41E5F91F-848B-BC40-A4C0-13EF0F5D0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693960"/>
              </p:ext>
            </p:extLst>
          </p:nvPr>
        </p:nvGraphicFramePr>
        <p:xfrm>
          <a:off x="6502400" y="3118485"/>
          <a:ext cx="5390607" cy="2926079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539060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0359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Courier New" charset="0"/>
                        <a:buNone/>
                      </a:pPr>
                      <a:r>
                        <a:rPr lang="ru-RU" cap="none" spc="0" dirty="0">
                          <a:ln w="0">
                            <a:noFill/>
                          </a:ln>
                          <a:effectLst/>
                        </a:rPr>
                        <a:t>Западная концепция</a:t>
                      </a:r>
                      <a:endParaRPr lang="ru-RU" b="1" cap="none" spc="0" dirty="0">
                        <a:ln w="0"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Baskerville" panose="02020502070401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89088643"/>
                  </a:ext>
                </a:extLst>
              </a:tr>
              <a:tr h="40359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00000"/>
                        </a:lnSpc>
                        <a:buFont typeface="Courier New" charset="0"/>
                        <a:buNone/>
                      </a:pPr>
                      <a:r>
                        <a:rPr lang="ru-RU" cap="none" spc="0" dirty="0">
                          <a:ln w="0"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Преобладает </a:t>
                      </a:r>
                      <a:r>
                        <a:rPr lang="ru-RU" cap="none" spc="0" dirty="0" err="1">
                          <a:ln w="0"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социо</a:t>
                      </a:r>
                      <a:r>
                        <a:rPr lang="ru-RU" cap="none" spc="0" dirty="0">
                          <a:ln w="0"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-когнитивный подход</a:t>
                      </a:r>
                      <a:endParaRPr lang="ru-RU" b="0" cap="none" spc="0" dirty="0">
                        <a:ln w="0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Baskerville" panose="02020502070401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0359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Акцентирует процесс замечания различий</a:t>
                      </a:r>
                      <a:r>
                        <a:rPr lang="ru-RU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</a:t>
                      </a:r>
                      <a:endParaRPr lang="ru-RU" b="0" cap="none" spc="0" dirty="0">
                        <a:ln w="0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Baskerville" panose="02020502070401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97658564"/>
                  </a:ext>
                </a:extLst>
              </a:tr>
              <a:tr h="100899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ru-RU" sz="180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Фокусирует внимание на порождении новых категорий, открытости новому знанию, восприятии более чем одной точки зрения, вовлеченности </a:t>
                      </a:r>
                      <a:endParaRPr lang="ru-RU" b="0" cap="none" spc="0" dirty="0">
                        <a:ln w="0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Baskerville" panose="02020502070401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675566920"/>
                  </a:ext>
                </a:extLst>
              </a:tr>
              <a:tr h="70629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ru-RU" cap="none" spc="0" dirty="0">
                          <a:ln w="0"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В качестве основных предпосылок выделят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Courier New" charset="0"/>
                        <a:buNone/>
                        <a:tabLst/>
                        <a:defRPr/>
                      </a:pPr>
                      <a:r>
                        <a:rPr lang="ru-RU" cap="none" spc="0" dirty="0">
                          <a:ln w="0"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когнитивную гибкость, чувствительность к контексту</a:t>
                      </a:r>
                      <a:endParaRPr lang="ru-RU" b="0" cap="none" spc="0" dirty="0">
                        <a:ln w="0"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Baskerville" panose="02020502070401020303" pitchFamily="18" charset="0"/>
                        <a:cs typeface="Baskerville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01617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24271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954" y="91376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Методики исследования и методы обработки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6015" y="1952659"/>
            <a:ext cx="11697478" cy="4297159"/>
          </a:xfrm>
        </p:spPr>
        <p:txBody>
          <a:bodyPr>
            <a:noAutofit/>
          </a:bodyPr>
          <a:lstStyle/>
          <a:p>
            <a:pPr marL="0" lvl="0" indent="0" algn="ctr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Методики:</a:t>
            </a:r>
          </a:p>
          <a:p>
            <a:pPr marL="457200" lvl="0" indent="-457200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Шкала осознанности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Лангер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(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В авторской адаптации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; 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Langer Mindfulness Scale </a:t>
            </a:r>
            <a:r>
              <a:rPr lang="mr-IN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–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 LMS)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 (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Западная концепция осознанности)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.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  <a:ea typeface="Baskerville" charset="0"/>
              <a:cs typeface="Baskerville" charset="0"/>
            </a:endParaRPr>
          </a:p>
          <a:p>
            <a:pPr marL="457200" indent="-457200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Шкала оценки осознанности и внимательности 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(адаптация Н.М. </a:t>
            </a:r>
            <a:r>
              <a:rPr lang="ru-RU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Юмратовой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, Н.В. Гришиной, 2016)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(Восточная концепция осознанности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)</a:t>
            </a:r>
            <a:r>
              <a:rPr lang="en-GB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.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  <a:ea typeface="Baskerville" charset="0"/>
              <a:cs typeface="Baskerville" charset="0"/>
            </a:endParaRPr>
          </a:p>
          <a:p>
            <a:pPr marL="457200" indent="-457200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Опросник «Проактивный копинг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» (адаптация Е.П. Белинской, А.В. </a:t>
            </a:r>
            <a:r>
              <a:rPr lang="ru-RU" sz="2400" i="1" dirty="0" err="1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Вечерина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, 2018)</a:t>
            </a:r>
            <a:r>
              <a:rPr lang="en-US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.</a:t>
            </a:r>
            <a:endParaRPr lang="ru-RU" sz="2400" i="1" dirty="0">
              <a:solidFill>
                <a:schemeClr val="tx1">
                  <a:lumMod val="75000"/>
                  <a:lumOff val="25000"/>
                </a:schemeClr>
              </a:solidFill>
              <a:ea typeface="Baskerville" charset="0"/>
              <a:cs typeface="Baskerville" charset="0"/>
            </a:endParaRPr>
          </a:p>
          <a:p>
            <a:pPr marL="0" indent="0" algn="ctr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None/>
            </a:pP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Методы статистической обработки</a:t>
            </a:r>
            <a:r>
              <a:rPr lang="ru-RU" sz="2400" i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:</a:t>
            </a:r>
          </a:p>
          <a:p>
            <a:pPr marL="457200" indent="-457200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Критерий Манна-Уитни.</a:t>
            </a:r>
          </a:p>
          <a:p>
            <a:pPr marL="457200" indent="-457200">
              <a:lnSpc>
                <a:spcPct val="100000"/>
              </a:lnSpc>
              <a:buClr>
                <a:schemeClr val="tx1">
                  <a:lumMod val="75000"/>
                  <a:lumOff val="25000"/>
                </a:schemeClr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Коэффициент корреляции </a:t>
            </a:r>
            <a:r>
              <a:rPr lang="ru-RU" sz="2400" dirty="0" err="1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Спирмена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charset="0"/>
                <a:cs typeface="Baskerville" charset="0"/>
              </a:rPr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Baskerville" charset="0"/>
              <a:cs typeface="Baskervil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397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2F437AA-4C14-8042-A08C-33797E19F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796570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ea typeface="Baskerville" panose="02020502070401020303" pitchFamily="18" charset="0"/>
              </a:rPr>
              <a:t>Процедура исследования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71AE57BC-0783-7C43-884F-4A8DAFEDD4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6506400"/>
              </p:ext>
            </p:extLst>
          </p:nvPr>
        </p:nvGraphicFramePr>
        <p:xfrm>
          <a:off x="1295400" y="2122133"/>
          <a:ext cx="10058400" cy="4022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87924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1E1BD6CA-C524-6C41-8C9D-2A6AAC79721D}"/>
              </a:ext>
            </a:extLst>
          </p:cNvPr>
          <p:cNvSpPr/>
          <p:nvPr/>
        </p:nvSpPr>
        <p:spPr>
          <a:xfrm>
            <a:off x="2670461" y="1937828"/>
            <a:ext cx="2016000" cy="3648720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4C429EF-E2CB-0249-9A62-B97D772439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7233" y="627125"/>
            <a:ext cx="10515600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Взаимосвязь концепций осознанности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387D9120-1515-5449-A050-F6992FE39AA6}"/>
              </a:ext>
            </a:extLst>
          </p:cNvPr>
          <p:cNvSpPr/>
          <p:nvPr/>
        </p:nvSpPr>
        <p:spPr>
          <a:xfrm>
            <a:off x="2759319" y="2075529"/>
            <a:ext cx="1800000" cy="872344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xmlns="" id="{C2E68420-4FB4-AF48-A581-0DCE52E8A93B}"/>
              </a:ext>
            </a:extLst>
          </p:cNvPr>
          <p:cNvSpPr/>
          <p:nvPr/>
        </p:nvSpPr>
        <p:spPr>
          <a:xfrm>
            <a:off x="2778461" y="3351567"/>
            <a:ext cx="1800000" cy="872344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Открытость новому знанию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xmlns="" id="{4CADBC96-1216-EF49-B889-D80EF92CDFBA}"/>
              </a:ext>
            </a:extLst>
          </p:cNvPr>
          <p:cNvSpPr/>
          <p:nvPr/>
        </p:nvSpPr>
        <p:spPr>
          <a:xfrm>
            <a:off x="2832274" y="4538270"/>
            <a:ext cx="1800000" cy="872344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Порождение новых категорий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xmlns="" id="{AC0DFEB5-3F59-B549-84D6-0BBD5C48126A}"/>
              </a:ext>
            </a:extLst>
          </p:cNvPr>
          <p:cNvSpPr/>
          <p:nvPr/>
        </p:nvSpPr>
        <p:spPr>
          <a:xfrm>
            <a:off x="7958009" y="1938701"/>
            <a:ext cx="1548000" cy="3708611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Общий показатель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194613E-5EC5-B24F-A7BA-2D99D034A6DE}"/>
              </a:ext>
            </a:extLst>
          </p:cNvPr>
          <p:cNvSpPr txBox="1"/>
          <p:nvPr/>
        </p:nvSpPr>
        <p:spPr>
          <a:xfrm>
            <a:off x="2862446" y="2289560"/>
            <a:ext cx="1713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Вовлеченность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BF01CCF-BE8B-2E4D-8AC1-3AE2DA3454B3}"/>
              </a:ext>
            </a:extLst>
          </p:cNvPr>
          <p:cNvSpPr txBox="1"/>
          <p:nvPr/>
        </p:nvSpPr>
        <p:spPr>
          <a:xfrm>
            <a:off x="5494275" y="2119736"/>
            <a:ext cx="19924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</a:rPr>
              <a:t>0.33**</a:t>
            </a:r>
            <a:r>
              <a:rPr lang="en-GB" sz="16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;</a:t>
            </a:r>
            <a:r>
              <a:rPr lang="en-GB" sz="1600" b="1" dirty="0"/>
              <a:t> </a:t>
            </a:r>
            <a:r>
              <a:rPr lang="en-GB" sz="1600" b="1" dirty="0">
                <a:solidFill>
                  <a:schemeClr val="accent5"/>
                </a:solidFill>
              </a:rPr>
              <a:t>0.35**</a:t>
            </a:r>
            <a:endParaRPr lang="ru-RU" sz="1600" b="1" dirty="0">
              <a:solidFill>
                <a:schemeClr val="accent5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CC0DFF48-5271-B742-9782-E9BDEED44380}"/>
              </a:ext>
            </a:extLst>
          </p:cNvPr>
          <p:cNvSpPr/>
          <p:nvPr/>
        </p:nvSpPr>
        <p:spPr>
          <a:xfrm>
            <a:off x="6126480" y="4629608"/>
            <a:ext cx="7280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b="1" dirty="0">
                <a:solidFill>
                  <a:schemeClr val="accent2"/>
                </a:solidFill>
              </a:rPr>
              <a:t>0.22**</a:t>
            </a:r>
            <a:endParaRPr lang="en-GB" b="1" dirty="0">
              <a:solidFill>
                <a:schemeClr val="accent2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D77203AE-AF32-1B4F-AD5D-B4221AE28E56}"/>
              </a:ext>
            </a:extLst>
          </p:cNvPr>
          <p:cNvSpPr txBox="1"/>
          <p:nvPr/>
        </p:nvSpPr>
        <p:spPr>
          <a:xfrm>
            <a:off x="967928" y="5647367"/>
            <a:ext cx="1207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Ташкент</a:t>
            </a:r>
          </a:p>
        </p:txBody>
      </p: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xmlns="" id="{EA4A16FF-AE38-E24B-B981-07B12448D130}"/>
              </a:ext>
            </a:extLst>
          </p:cNvPr>
          <p:cNvSpPr/>
          <p:nvPr/>
        </p:nvSpPr>
        <p:spPr>
          <a:xfrm>
            <a:off x="1009961" y="5987116"/>
            <a:ext cx="723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Москва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681F4C8C-5F83-8F41-8A5B-5FE87014064C}"/>
              </a:ext>
            </a:extLst>
          </p:cNvPr>
          <p:cNvSpPr txBox="1"/>
          <p:nvPr/>
        </p:nvSpPr>
        <p:spPr>
          <a:xfrm rot="16200000">
            <a:off x="607069" y="3593925"/>
            <a:ext cx="3114596" cy="461665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ru-RU" sz="2400" i="1" dirty="0"/>
              <a:t>Западная осознанность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594C7ED3-9324-B442-85C8-9135EE8702BF}"/>
              </a:ext>
            </a:extLst>
          </p:cNvPr>
          <p:cNvSpPr txBox="1"/>
          <p:nvPr/>
        </p:nvSpPr>
        <p:spPr>
          <a:xfrm rot="10800000">
            <a:off x="9500961" y="2511701"/>
            <a:ext cx="923330" cy="2852249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400" i="1" dirty="0"/>
              <a:t>Восточная осознанность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9CF75C60-8B4C-8343-9A7A-ED6C53D44CC9}"/>
              </a:ext>
            </a:extLst>
          </p:cNvPr>
          <p:cNvSpPr txBox="1"/>
          <p:nvPr/>
        </p:nvSpPr>
        <p:spPr>
          <a:xfrm>
            <a:off x="5092861" y="6071470"/>
            <a:ext cx="25927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i="1" dirty="0"/>
              <a:t>**</a:t>
            </a:r>
            <a:r>
              <a:rPr lang="ru-RU" sz="1200" i="1" dirty="0"/>
              <a:t>Корреляция значима на уровне 0</a:t>
            </a:r>
            <a:r>
              <a:rPr lang="en-GB" sz="1200" i="1" dirty="0"/>
              <a:t>,01</a:t>
            </a:r>
            <a:endParaRPr lang="ru-RU" sz="1200" i="1" dirty="0"/>
          </a:p>
        </p:txBody>
      </p:sp>
      <p:cxnSp>
        <p:nvCxnSpPr>
          <p:cNvPr id="61" name="Прямая соединительная линия 60">
            <a:extLst>
              <a:ext uri="{FF2B5EF4-FFF2-40B4-BE49-F238E27FC236}">
                <a16:creationId xmlns:a16="http://schemas.microsoft.com/office/drawing/2014/main" xmlns="" id="{D9DC30B0-C900-8C41-9E2B-944866835272}"/>
              </a:ext>
            </a:extLst>
          </p:cNvPr>
          <p:cNvCxnSpPr>
            <a:cxnSpLocks/>
          </p:cNvCxnSpPr>
          <p:nvPr/>
        </p:nvCxnSpPr>
        <p:spPr>
          <a:xfrm>
            <a:off x="4794781" y="2480542"/>
            <a:ext cx="308988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2" name="Прямая соединительная линия 61">
            <a:extLst>
              <a:ext uri="{FF2B5EF4-FFF2-40B4-BE49-F238E27FC236}">
                <a16:creationId xmlns:a16="http://schemas.microsoft.com/office/drawing/2014/main" xmlns="" id="{68131604-EF5B-C946-B5EC-8D9CF63ADB8D}"/>
              </a:ext>
            </a:extLst>
          </p:cNvPr>
          <p:cNvCxnSpPr>
            <a:cxnSpLocks/>
          </p:cNvCxnSpPr>
          <p:nvPr/>
        </p:nvCxnSpPr>
        <p:spPr>
          <a:xfrm>
            <a:off x="4794781" y="4968162"/>
            <a:ext cx="3089881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xmlns="" id="{9624F80D-9855-8945-95AB-D23AA450B516}"/>
              </a:ext>
            </a:extLst>
          </p:cNvPr>
          <p:cNvSpPr/>
          <p:nvPr/>
        </p:nvSpPr>
        <p:spPr>
          <a:xfrm>
            <a:off x="794308" y="5731845"/>
            <a:ext cx="173620" cy="1692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xmlns="" id="{32621C22-F452-A64B-88A0-52A06E6B84B3}"/>
              </a:ext>
            </a:extLst>
          </p:cNvPr>
          <p:cNvSpPr/>
          <p:nvPr/>
        </p:nvSpPr>
        <p:spPr>
          <a:xfrm>
            <a:off x="794308" y="6065486"/>
            <a:ext cx="173620" cy="1692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8218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xmlns="" id="{E068F96C-3D42-454B-9E9C-1D2376FD9ADD}"/>
              </a:ext>
            </a:extLst>
          </p:cNvPr>
          <p:cNvSpPr/>
          <p:nvPr/>
        </p:nvSpPr>
        <p:spPr>
          <a:xfrm>
            <a:off x="2548844" y="2253478"/>
            <a:ext cx="6910087" cy="840954"/>
          </a:xfrm>
          <a:prstGeom prst="roundRect">
            <a:avLst/>
          </a:prstGeom>
          <a:solidFill>
            <a:schemeClr val="accent6">
              <a:alpha val="50000"/>
            </a:schemeClr>
          </a:solidFill>
          <a:ln>
            <a:solidFill>
              <a:schemeClr val="accent6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AE50BFE-1DD4-7848-8630-1EB87D7FD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579" y="633450"/>
            <a:ext cx="9246286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Взаимосвязь осознанности и параметров проактивного совладания у респондентов </a:t>
            </a:r>
            <a:b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из г. Ташкента и г. Москвы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xmlns="" id="{F894CAA6-4B1E-1F4B-B7C5-D0449410ABA1}"/>
              </a:ext>
            </a:extLst>
          </p:cNvPr>
          <p:cNvSpPr/>
          <p:nvPr/>
        </p:nvSpPr>
        <p:spPr>
          <a:xfrm>
            <a:off x="2898600" y="5336511"/>
            <a:ext cx="2364404" cy="638537"/>
          </a:xfrm>
          <a:prstGeom prst="roundRect">
            <a:avLst/>
          </a:prstGeom>
          <a:solidFill>
            <a:schemeClr val="accent5">
              <a:alpha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xmlns="" id="{F2193064-93C9-0D4D-B03F-F4DC427AC481}"/>
              </a:ext>
            </a:extLst>
          </p:cNvPr>
          <p:cNvSpPr/>
          <p:nvPr/>
        </p:nvSpPr>
        <p:spPr>
          <a:xfrm>
            <a:off x="4927307" y="2373453"/>
            <a:ext cx="2124355" cy="582299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xmlns="" id="{C786FCCC-5CDD-3840-BAE5-2643FB5D421F}"/>
              </a:ext>
            </a:extLst>
          </p:cNvPr>
          <p:cNvSpPr/>
          <p:nvPr/>
        </p:nvSpPr>
        <p:spPr>
          <a:xfrm>
            <a:off x="7196032" y="2373453"/>
            <a:ext cx="2124355" cy="582299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xmlns="" id="{6D51B522-13E9-2746-BF86-0EBFDDFEBB24}"/>
              </a:ext>
            </a:extLst>
          </p:cNvPr>
          <p:cNvSpPr/>
          <p:nvPr/>
        </p:nvSpPr>
        <p:spPr>
          <a:xfrm>
            <a:off x="2656514" y="2356562"/>
            <a:ext cx="2124355" cy="582299"/>
          </a:xfrm>
          <a:prstGeom prst="roundRect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Знак завершения 11">
            <a:extLst>
              <a:ext uri="{FF2B5EF4-FFF2-40B4-BE49-F238E27FC236}">
                <a16:creationId xmlns:a16="http://schemas.microsoft.com/office/drawing/2014/main" xmlns="" id="{51477BAC-4820-5543-8E6C-561693A120BD}"/>
              </a:ext>
            </a:extLst>
          </p:cNvPr>
          <p:cNvSpPr/>
          <p:nvPr/>
        </p:nvSpPr>
        <p:spPr>
          <a:xfrm>
            <a:off x="2288413" y="3962003"/>
            <a:ext cx="1713053" cy="438879"/>
          </a:xfrm>
          <a:prstGeom prst="flowChartTerminator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B06D6ED-578F-CF42-911F-70380BA909FB}"/>
              </a:ext>
            </a:extLst>
          </p:cNvPr>
          <p:cNvSpPr txBox="1"/>
          <p:nvPr/>
        </p:nvSpPr>
        <p:spPr>
          <a:xfrm>
            <a:off x="2846693" y="2491164"/>
            <a:ext cx="1669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Вовлеченность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28EC6C60-9F45-A742-8833-6D16BF0235C4}"/>
              </a:ext>
            </a:extLst>
          </p:cNvPr>
          <p:cNvSpPr/>
          <p:nvPr/>
        </p:nvSpPr>
        <p:spPr>
          <a:xfrm>
            <a:off x="4943841" y="2356888"/>
            <a:ext cx="20892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Открытость новому знанию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7B0C99ED-F847-BB4E-9554-E83FE472E1B3}"/>
              </a:ext>
            </a:extLst>
          </p:cNvPr>
          <p:cNvSpPr/>
          <p:nvPr/>
        </p:nvSpPr>
        <p:spPr>
          <a:xfrm>
            <a:off x="7303027" y="2351999"/>
            <a:ext cx="19103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Порождение новых категорий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E7B9F7EC-940E-2643-8C22-FF28F1CAB1AA}"/>
              </a:ext>
            </a:extLst>
          </p:cNvPr>
          <p:cNvSpPr/>
          <p:nvPr/>
        </p:nvSpPr>
        <p:spPr>
          <a:xfrm>
            <a:off x="3075722" y="5459733"/>
            <a:ext cx="2057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Общий показатель</a:t>
            </a:r>
          </a:p>
        </p:txBody>
      </p:sp>
      <p:cxnSp>
        <p:nvCxnSpPr>
          <p:cNvPr id="64" name="Прямая со стрелкой 63">
            <a:extLst>
              <a:ext uri="{FF2B5EF4-FFF2-40B4-BE49-F238E27FC236}">
                <a16:creationId xmlns:a16="http://schemas.microsoft.com/office/drawing/2014/main" xmlns="" id="{25A308A3-4167-D541-A3AC-2C4144DC1D11}"/>
              </a:ext>
            </a:extLst>
          </p:cNvPr>
          <p:cNvCxnSpPr>
            <a:cxnSpLocks/>
          </p:cNvCxnSpPr>
          <p:nvPr/>
        </p:nvCxnSpPr>
        <p:spPr>
          <a:xfrm>
            <a:off x="6901052" y="3133487"/>
            <a:ext cx="1" cy="684000"/>
          </a:xfrm>
          <a:prstGeom prst="straightConnector1">
            <a:avLst/>
          </a:prstGeom>
          <a:ln w="63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xmlns="" id="{FAFD75D0-2BF6-6F4F-AEBF-C8C23F503E62}"/>
              </a:ext>
            </a:extLst>
          </p:cNvPr>
          <p:cNvCxnSpPr>
            <a:cxnSpLocks/>
          </p:cNvCxnSpPr>
          <p:nvPr/>
        </p:nvCxnSpPr>
        <p:spPr>
          <a:xfrm>
            <a:off x="5022996" y="3133487"/>
            <a:ext cx="1" cy="6840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6" name="Прямая со стрелкой 65">
            <a:extLst>
              <a:ext uri="{FF2B5EF4-FFF2-40B4-BE49-F238E27FC236}">
                <a16:creationId xmlns:a16="http://schemas.microsoft.com/office/drawing/2014/main" xmlns="" id="{1E40EF24-08A3-7D43-AB71-F0198E98A700}"/>
              </a:ext>
            </a:extLst>
          </p:cNvPr>
          <p:cNvCxnSpPr>
            <a:cxnSpLocks/>
          </p:cNvCxnSpPr>
          <p:nvPr/>
        </p:nvCxnSpPr>
        <p:spPr>
          <a:xfrm>
            <a:off x="8779108" y="3128625"/>
            <a:ext cx="1" cy="684000"/>
          </a:xfrm>
          <a:prstGeom prst="straightConnector1">
            <a:avLst/>
          </a:prstGeom>
          <a:ln w="63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xmlns="" id="{92B0ECBF-789E-C049-A361-38E54E8CCB0B}"/>
              </a:ext>
            </a:extLst>
          </p:cNvPr>
          <p:cNvSpPr txBox="1"/>
          <p:nvPr/>
        </p:nvSpPr>
        <p:spPr>
          <a:xfrm>
            <a:off x="2556475" y="3955785"/>
            <a:ext cx="1192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Проактивное совладание</a:t>
            </a:r>
          </a:p>
        </p:txBody>
      </p:sp>
      <p:sp>
        <p:nvSpPr>
          <p:cNvPr id="68" name="Прямоугольник 67">
            <a:extLst>
              <a:ext uri="{FF2B5EF4-FFF2-40B4-BE49-F238E27FC236}">
                <a16:creationId xmlns:a16="http://schemas.microsoft.com/office/drawing/2014/main" xmlns="" id="{0F8726CC-15C2-6E4D-99EE-89692AF13283}"/>
              </a:ext>
            </a:extLst>
          </p:cNvPr>
          <p:cNvSpPr/>
          <p:nvPr/>
        </p:nvSpPr>
        <p:spPr>
          <a:xfrm>
            <a:off x="4353361" y="3957807"/>
            <a:ext cx="14077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Инструментальная </a:t>
            </a:r>
          </a:p>
          <a:p>
            <a:pPr algn="ctr"/>
            <a:r>
              <a:rPr lang="ru-RU" sz="1200" dirty="0"/>
              <a:t>поддержка</a:t>
            </a:r>
          </a:p>
        </p:txBody>
      </p:sp>
      <p:sp>
        <p:nvSpPr>
          <p:cNvPr id="69" name="Прямоугольник 68">
            <a:extLst>
              <a:ext uri="{FF2B5EF4-FFF2-40B4-BE49-F238E27FC236}">
                <a16:creationId xmlns:a16="http://schemas.microsoft.com/office/drawing/2014/main" xmlns="" id="{2F501A0D-0FB8-9C46-B3A6-CDCEE3668691}"/>
              </a:ext>
            </a:extLst>
          </p:cNvPr>
          <p:cNvSpPr/>
          <p:nvPr/>
        </p:nvSpPr>
        <p:spPr>
          <a:xfrm>
            <a:off x="6353862" y="3965534"/>
            <a:ext cx="11368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Рефлексивное </a:t>
            </a:r>
          </a:p>
          <a:p>
            <a:pPr algn="ctr"/>
            <a:r>
              <a:rPr lang="ru-RU" sz="1200" dirty="0"/>
              <a:t>совладание</a:t>
            </a: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A8F64397-8800-8F40-B0B5-2839121C2B2A}"/>
              </a:ext>
            </a:extLst>
          </p:cNvPr>
          <p:cNvSpPr/>
          <p:nvPr/>
        </p:nvSpPr>
        <p:spPr>
          <a:xfrm>
            <a:off x="8204962" y="3955785"/>
            <a:ext cx="10935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Превентивное</a:t>
            </a:r>
          </a:p>
          <a:p>
            <a:pPr algn="ctr"/>
            <a:r>
              <a:rPr lang="ru-RU" sz="1200" dirty="0"/>
              <a:t> совладание</a:t>
            </a:r>
          </a:p>
        </p:txBody>
      </p:sp>
      <p:cxnSp>
        <p:nvCxnSpPr>
          <p:cNvPr id="73" name="Прямая со стрелкой 72">
            <a:extLst>
              <a:ext uri="{FF2B5EF4-FFF2-40B4-BE49-F238E27FC236}">
                <a16:creationId xmlns:a16="http://schemas.microsoft.com/office/drawing/2014/main" xmlns="" id="{D9F2B415-4C80-4144-9EB6-ED1439B50192}"/>
              </a:ext>
            </a:extLst>
          </p:cNvPr>
          <p:cNvCxnSpPr>
            <a:cxnSpLocks/>
          </p:cNvCxnSpPr>
          <p:nvPr/>
        </p:nvCxnSpPr>
        <p:spPr>
          <a:xfrm>
            <a:off x="3258870" y="4626345"/>
            <a:ext cx="1" cy="684000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Знак завершения 73">
            <a:extLst>
              <a:ext uri="{FF2B5EF4-FFF2-40B4-BE49-F238E27FC236}">
                <a16:creationId xmlns:a16="http://schemas.microsoft.com/office/drawing/2014/main" xmlns="" id="{0FD9942F-1F15-3646-95E0-7720D5D77B88}"/>
              </a:ext>
            </a:extLst>
          </p:cNvPr>
          <p:cNvSpPr/>
          <p:nvPr/>
        </p:nvSpPr>
        <p:spPr>
          <a:xfrm>
            <a:off x="4166470" y="3965534"/>
            <a:ext cx="1713053" cy="438879"/>
          </a:xfrm>
          <a:prstGeom prst="flowChartTerminator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Знак завершения 74">
            <a:extLst>
              <a:ext uri="{FF2B5EF4-FFF2-40B4-BE49-F238E27FC236}">
                <a16:creationId xmlns:a16="http://schemas.microsoft.com/office/drawing/2014/main" xmlns="" id="{2E46F6DB-1BE5-614D-9693-E5634157A35B}"/>
              </a:ext>
            </a:extLst>
          </p:cNvPr>
          <p:cNvSpPr/>
          <p:nvPr/>
        </p:nvSpPr>
        <p:spPr>
          <a:xfrm>
            <a:off x="6044527" y="3967179"/>
            <a:ext cx="1713053" cy="438879"/>
          </a:xfrm>
          <a:prstGeom prst="flowChartTerminator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Знак завершения 75">
            <a:extLst>
              <a:ext uri="{FF2B5EF4-FFF2-40B4-BE49-F238E27FC236}">
                <a16:creationId xmlns:a16="http://schemas.microsoft.com/office/drawing/2014/main" xmlns="" id="{7F45C391-DC79-0F42-B12A-EAE03243ABA6}"/>
              </a:ext>
            </a:extLst>
          </p:cNvPr>
          <p:cNvSpPr/>
          <p:nvPr/>
        </p:nvSpPr>
        <p:spPr>
          <a:xfrm>
            <a:off x="7922584" y="3971648"/>
            <a:ext cx="1713053" cy="438879"/>
          </a:xfrm>
          <a:prstGeom prst="flowChartTerminator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xmlns="" id="{AB52A43B-6A9F-6246-8CBE-5C2BB5D6EC2C}"/>
              </a:ext>
            </a:extLst>
          </p:cNvPr>
          <p:cNvCxnSpPr>
            <a:cxnSpLocks/>
          </p:cNvCxnSpPr>
          <p:nvPr/>
        </p:nvCxnSpPr>
        <p:spPr>
          <a:xfrm>
            <a:off x="5022996" y="4609237"/>
            <a:ext cx="1" cy="684000"/>
          </a:xfrm>
          <a:prstGeom prst="straightConnector1">
            <a:avLst/>
          </a:prstGeom>
          <a:ln w="6350">
            <a:solidFill>
              <a:schemeClr val="tx1"/>
            </a:solidFill>
            <a:headEnd type="triangle" w="sm" len="med"/>
            <a:tailEnd type="triangle" w="sm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FE238A27-78FD-E24A-9DCB-0FB73B16EE22}"/>
              </a:ext>
            </a:extLst>
          </p:cNvPr>
          <p:cNvSpPr txBox="1"/>
          <p:nvPr/>
        </p:nvSpPr>
        <p:spPr>
          <a:xfrm>
            <a:off x="643766" y="3964268"/>
            <a:ext cx="11972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Эмоциональная поддержка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:a16="http://schemas.microsoft.com/office/drawing/2014/main" xmlns="" id="{8DDDCC5B-5913-344C-9C55-E44AD58D9F66}"/>
              </a:ext>
            </a:extLst>
          </p:cNvPr>
          <p:cNvSpPr/>
          <p:nvPr/>
        </p:nvSpPr>
        <p:spPr>
          <a:xfrm>
            <a:off x="10066517" y="3965533"/>
            <a:ext cx="12057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/>
              <a:t>Стратегическое </a:t>
            </a:r>
          </a:p>
          <a:p>
            <a:pPr algn="ctr"/>
            <a:r>
              <a:rPr lang="ru-RU" sz="1200" dirty="0"/>
              <a:t>планирование</a:t>
            </a:r>
          </a:p>
        </p:txBody>
      </p:sp>
      <p:sp>
        <p:nvSpPr>
          <p:cNvPr id="82" name="Знак завершения 81">
            <a:extLst>
              <a:ext uri="{FF2B5EF4-FFF2-40B4-BE49-F238E27FC236}">
                <a16:creationId xmlns:a16="http://schemas.microsoft.com/office/drawing/2014/main" xmlns="" id="{F361E349-8C8D-5240-84BB-8B42D6BCF2B5}"/>
              </a:ext>
            </a:extLst>
          </p:cNvPr>
          <p:cNvSpPr/>
          <p:nvPr/>
        </p:nvSpPr>
        <p:spPr>
          <a:xfrm>
            <a:off x="9800641" y="3981982"/>
            <a:ext cx="1713053" cy="438879"/>
          </a:xfrm>
          <a:prstGeom prst="flowChartTerminator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Знак завершения 82">
            <a:extLst>
              <a:ext uri="{FF2B5EF4-FFF2-40B4-BE49-F238E27FC236}">
                <a16:creationId xmlns:a16="http://schemas.microsoft.com/office/drawing/2014/main" xmlns="" id="{D9E8B156-FD6A-3643-AFB4-949472284F43}"/>
              </a:ext>
            </a:extLst>
          </p:cNvPr>
          <p:cNvSpPr/>
          <p:nvPr/>
        </p:nvSpPr>
        <p:spPr>
          <a:xfrm>
            <a:off x="410356" y="3959423"/>
            <a:ext cx="1713053" cy="438879"/>
          </a:xfrm>
          <a:prstGeom prst="flowChartTerminator">
            <a:avLst/>
          </a:prstGeom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xmlns="" id="{AB346F98-BB16-8246-8C3F-D6E4C5C1128C}"/>
              </a:ext>
            </a:extLst>
          </p:cNvPr>
          <p:cNvCxnSpPr>
            <a:cxnSpLocks/>
          </p:cNvCxnSpPr>
          <p:nvPr/>
        </p:nvCxnSpPr>
        <p:spPr>
          <a:xfrm>
            <a:off x="3258870" y="3128625"/>
            <a:ext cx="1" cy="684000"/>
          </a:xfrm>
          <a:prstGeom prst="straightConnector1">
            <a:avLst/>
          </a:prstGeom>
          <a:ln w="254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xmlns="" id="{B6715AFE-F872-0F4B-856E-1E9188893ACF}"/>
              </a:ext>
            </a:extLst>
          </p:cNvPr>
          <p:cNvCxnSpPr/>
          <p:nvPr/>
        </p:nvCxnSpPr>
        <p:spPr>
          <a:xfrm flipV="1">
            <a:off x="7981995" y="5305505"/>
            <a:ext cx="839222" cy="13205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xmlns="" id="{32A28260-262C-4B4D-9998-7B2A943A9C25}"/>
              </a:ext>
            </a:extLst>
          </p:cNvPr>
          <p:cNvCxnSpPr/>
          <p:nvPr/>
        </p:nvCxnSpPr>
        <p:spPr>
          <a:xfrm flipV="1">
            <a:off x="7981995" y="5515677"/>
            <a:ext cx="839222" cy="13205"/>
          </a:xfrm>
          <a:prstGeom prst="line">
            <a:avLst/>
          </a:prstGeom>
          <a:ln w="63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3" name="Прямоугольник 92">
            <a:extLst>
              <a:ext uri="{FF2B5EF4-FFF2-40B4-BE49-F238E27FC236}">
                <a16:creationId xmlns:a16="http://schemas.microsoft.com/office/drawing/2014/main" xmlns="" id="{4E93C6C5-CD2A-9A4B-BCE8-C2CA733AA118}"/>
              </a:ext>
            </a:extLst>
          </p:cNvPr>
          <p:cNvSpPr/>
          <p:nvPr/>
        </p:nvSpPr>
        <p:spPr>
          <a:xfrm>
            <a:off x="255639" y="3877021"/>
            <a:ext cx="11405419" cy="690320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ysDot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7D3DD86D-D9C3-EE49-9601-F0F0DEB9EB6F}"/>
              </a:ext>
            </a:extLst>
          </p:cNvPr>
          <p:cNvSpPr txBox="1"/>
          <p:nvPr/>
        </p:nvSpPr>
        <p:spPr>
          <a:xfrm>
            <a:off x="179753" y="4548389"/>
            <a:ext cx="26769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i="1" dirty="0"/>
              <a:t>Параметры проактивного совладания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970436D6-3C97-884A-874A-B67AB4BA360D}"/>
              </a:ext>
            </a:extLst>
          </p:cNvPr>
          <p:cNvSpPr txBox="1"/>
          <p:nvPr/>
        </p:nvSpPr>
        <p:spPr>
          <a:xfrm>
            <a:off x="8950721" y="5156271"/>
            <a:ext cx="34128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i="1" dirty="0"/>
              <a:t>Умеренная положительная связь</a:t>
            </a:r>
          </a:p>
          <a:p>
            <a:r>
              <a:rPr lang="ru-RU" sz="1400" i="1" dirty="0"/>
              <a:t>Слабая положительная связь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E0E416AC-F2D2-2846-89DD-899C6A5602D6}"/>
              </a:ext>
            </a:extLst>
          </p:cNvPr>
          <p:cNvSpPr txBox="1"/>
          <p:nvPr/>
        </p:nvSpPr>
        <p:spPr>
          <a:xfrm>
            <a:off x="3258870" y="3249805"/>
            <a:ext cx="13985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b="1" dirty="0">
                <a:solidFill>
                  <a:schemeClr val="accent2"/>
                </a:solidFill>
              </a:rPr>
              <a:t>0.21*-0.47**</a:t>
            </a:r>
            <a:endParaRPr lang="ru-RU" sz="1050" b="1" dirty="0">
              <a:solidFill>
                <a:schemeClr val="accent2"/>
              </a:solidFill>
            </a:endParaRPr>
          </a:p>
        </p:txBody>
      </p:sp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xmlns="" id="{DB619A88-484E-F94E-A98A-F7E0365B58A0}"/>
              </a:ext>
            </a:extLst>
          </p:cNvPr>
          <p:cNvSpPr/>
          <p:nvPr/>
        </p:nvSpPr>
        <p:spPr>
          <a:xfrm>
            <a:off x="3261193" y="3409077"/>
            <a:ext cx="97494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>
                <a:solidFill>
                  <a:schemeClr val="accent5"/>
                </a:solidFill>
              </a:rPr>
              <a:t>0.26**-0.49**</a:t>
            </a:r>
            <a:endParaRPr lang="ru-RU" sz="1050" b="1" dirty="0">
              <a:solidFill>
                <a:schemeClr val="accent5"/>
              </a:solidFill>
            </a:endParaRPr>
          </a:p>
        </p:txBody>
      </p:sp>
      <p:sp>
        <p:nvSpPr>
          <p:cNvPr id="98" name="Прямоугольник 97">
            <a:extLst>
              <a:ext uri="{FF2B5EF4-FFF2-40B4-BE49-F238E27FC236}">
                <a16:creationId xmlns:a16="http://schemas.microsoft.com/office/drawing/2014/main" xmlns="" id="{DC3BFCBA-1A2C-2C44-8743-9FA14F124092}"/>
              </a:ext>
            </a:extLst>
          </p:cNvPr>
          <p:cNvSpPr/>
          <p:nvPr/>
        </p:nvSpPr>
        <p:spPr>
          <a:xfrm>
            <a:off x="5007641" y="3247669"/>
            <a:ext cx="93807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>
                <a:solidFill>
                  <a:schemeClr val="accent2"/>
                </a:solidFill>
              </a:rPr>
              <a:t>0.26**-0.34**</a:t>
            </a:r>
            <a:endParaRPr lang="ru-RU" sz="1050" b="1" dirty="0">
              <a:solidFill>
                <a:schemeClr val="accent2"/>
              </a:solidFill>
            </a:endParaRPr>
          </a:p>
        </p:txBody>
      </p:sp>
      <p:sp>
        <p:nvSpPr>
          <p:cNvPr id="99" name="Прямоугольник 98">
            <a:extLst>
              <a:ext uri="{FF2B5EF4-FFF2-40B4-BE49-F238E27FC236}">
                <a16:creationId xmlns:a16="http://schemas.microsoft.com/office/drawing/2014/main" xmlns="" id="{CEF2B98B-C4ED-2A4A-943E-E5623D0C5096}"/>
              </a:ext>
            </a:extLst>
          </p:cNvPr>
          <p:cNvSpPr/>
          <p:nvPr/>
        </p:nvSpPr>
        <p:spPr>
          <a:xfrm>
            <a:off x="5007168" y="3414824"/>
            <a:ext cx="87235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>
                <a:solidFill>
                  <a:schemeClr val="accent5"/>
                </a:solidFill>
              </a:rPr>
              <a:t>0.23*-0.36**</a:t>
            </a:r>
            <a:endParaRPr lang="ru-RU" sz="1050" b="1" dirty="0">
              <a:solidFill>
                <a:schemeClr val="accent5"/>
              </a:solidFill>
            </a:endParaRPr>
          </a:p>
        </p:txBody>
      </p:sp>
      <p:sp>
        <p:nvSpPr>
          <p:cNvPr id="100" name="Прямоугольник 99">
            <a:extLst>
              <a:ext uri="{FF2B5EF4-FFF2-40B4-BE49-F238E27FC236}">
                <a16:creationId xmlns:a16="http://schemas.microsoft.com/office/drawing/2014/main" xmlns="" id="{EC46A15E-9F01-194F-8FA3-70646A31461B}"/>
              </a:ext>
            </a:extLst>
          </p:cNvPr>
          <p:cNvSpPr/>
          <p:nvPr/>
        </p:nvSpPr>
        <p:spPr>
          <a:xfrm>
            <a:off x="6861179" y="3247669"/>
            <a:ext cx="89639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>
                <a:solidFill>
                  <a:schemeClr val="accent2"/>
                </a:solidFill>
              </a:rPr>
              <a:t>0.24*-0.31**</a:t>
            </a:r>
            <a:endParaRPr lang="ru-RU" sz="1050" b="1" dirty="0">
              <a:solidFill>
                <a:schemeClr val="accent2"/>
              </a:solidFill>
            </a:endParaRPr>
          </a:p>
        </p:txBody>
      </p:sp>
      <p:sp>
        <p:nvSpPr>
          <p:cNvPr id="101" name="Прямоугольник 100">
            <a:extLst>
              <a:ext uri="{FF2B5EF4-FFF2-40B4-BE49-F238E27FC236}">
                <a16:creationId xmlns:a16="http://schemas.microsoft.com/office/drawing/2014/main" xmlns="" id="{86C077D4-9FAE-8A41-87F0-DDEBF72CAF64}"/>
              </a:ext>
            </a:extLst>
          </p:cNvPr>
          <p:cNvSpPr/>
          <p:nvPr/>
        </p:nvSpPr>
        <p:spPr>
          <a:xfrm>
            <a:off x="6861960" y="3403269"/>
            <a:ext cx="862737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>
                <a:solidFill>
                  <a:schemeClr val="accent5"/>
                </a:solidFill>
              </a:rPr>
              <a:t>0.19*-0.34**</a:t>
            </a:r>
            <a:endParaRPr lang="ru-RU" sz="1050" b="1" dirty="0">
              <a:solidFill>
                <a:schemeClr val="accent5"/>
              </a:solidFill>
            </a:endParaRPr>
          </a:p>
        </p:txBody>
      </p:sp>
      <p:sp>
        <p:nvSpPr>
          <p:cNvPr id="102" name="Прямоугольник 101">
            <a:extLst>
              <a:ext uri="{FF2B5EF4-FFF2-40B4-BE49-F238E27FC236}">
                <a16:creationId xmlns:a16="http://schemas.microsoft.com/office/drawing/2014/main" xmlns="" id="{F378C761-1FD1-C949-8EAB-44884AF0D614}"/>
              </a:ext>
            </a:extLst>
          </p:cNvPr>
          <p:cNvSpPr/>
          <p:nvPr/>
        </p:nvSpPr>
        <p:spPr>
          <a:xfrm>
            <a:off x="8725756" y="3252831"/>
            <a:ext cx="4876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>
                <a:solidFill>
                  <a:schemeClr val="accent2"/>
                </a:solidFill>
              </a:rPr>
              <a:t>0.22*</a:t>
            </a:r>
            <a:endParaRPr lang="ru-RU" sz="1050" b="1" dirty="0">
              <a:solidFill>
                <a:schemeClr val="accent2"/>
              </a:solidFill>
            </a:endParaRPr>
          </a:p>
        </p:txBody>
      </p:sp>
      <p:sp>
        <p:nvSpPr>
          <p:cNvPr id="103" name="Прямоугольник 102">
            <a:extLst>
              <a:ext uri="{FF2B5EF4-FFF2-40B4-BE49-F238E27FC236}">
                <a16:creationId xmlns:a16="http://schemas.microsoft.com/office/drawing/2014/main" xmlns="" id="{EE0B8E1B-FADB-B141-A7D1-AD879BAFCAD5}"/>
              </a:ext>
            </a:extLst>
          </p:cNvPr>
          <p:cNvSpPr/>
          <p:nvPr/>
        </p:nvSpPr>
        <p:spPr>
          <a:xfrm>
            <a:off x="3256072" y="4787177"/>
            <a:ext cx="5565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>
                <a:solidFill>
                  <a:schemeClr val="accent2"/>
                </a:solidFill>
              </a:rPr>
              <a:t>0.32**</a:t>
            </a:r>
            <a:endParaRPr lang="ru-RU" sz="1050" b="1" dirty="0">
              <a:solidFill>
                <a:schemeClr val="accent2"/>
              </a:solidFill>
            </a:endParaRPr>
          </a:p>
        </p:txBody>
      </p:sp>
      <p:sp>
        <p:nvSpPr>
          <p:cNvPr id="104" name="Прямоугольник 103">
            <a:extLst>
              <a:ext uri="{FF2B5EF4-FFF2-40B4-BE49-F238E27FC236}">
                <a16:creationId xmlns:a16="http://schemas.microsoft.com/office/drawing/2014/main" xmlns="" id="{72750E10-1F2C-A444-9416-2F80A132EAC7}"/>
              </a:ext>
            </a:extLst>
          </p:cNvPr>
          <p:cNvSpPr/>
          <p:nvPr/>
        </p:nvSpPr>
        <p:spPr>
          <a:xfrm>
            <a:off x="4990118" y="4787177"/>
            <a:ext cx="48763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050" b="1" dirty="0">
                <a:solidFill>
                  <a:schemeClr val="accent5"/>
                </a:solidFill>
              </a:rPr>
              <a:t>0.20*</a:t>
            </a:r>
            <a:endParaRPr lang="ru-RU" sz="1050" b="1" dirty="0">
              <a:solidFill>
                <a:schemeClr val="accent5"/>
              </a:solidFill>
            </a:endParaRPr>
          </a:p>
        </p:txBody>
      </p:sp>
      <p:sp>
        <p:nvSpPr>
          <p:cNvPr id="105" name="Прямоугольник 104">
            <a:extLst>
              <a:ext uri="{FF2B5EF4-FFF2-40B4-BE49-F238E27FC236}">
                <a16:creationId xmlns:a16="http://schemas.microsoft.com/office/drawing/2014/main" xmlns="" id="{123D39D3-B337-FD4E-8D0B-66DF0CD05A84}"/>
              </a:ext>
            </a:extLst>
          </p:cNvPr>
          <p:cNvSpPr/>
          <p:nvPr/>
        </p:nvSpPr>
        <p:spPr>
          <a:xfrm>
            <a:off x="3075722" y="6248395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1200" i="1" dirty="0"/>
              <a:t>*</a:t>
            </a:r>
            <a:r>
              <a:rPr lang="ru-RU" sz="1200" i="1" dirty="0"/>
              <a:t>Корреляция значима на уровне 0</a:t>
            </a:r>
            <a:r>
              <a:rPr lang="en-GB" sz="1200" i="1" dirty="0"/>
              <a:t>.05</a:t>
            </a:r>
          </a:p>
          <a:p>
            <a:pPr algn="ctr"/>
            <a:r>
              <a:rPr lang="en-GB" sz="1200" i="1" dirty="0"/>
              <a:t>**</a:t>
            </a:r>
            <a:r>
              <a:rPr lang="ru-RU" sz="1200" i="1" dirty="0"/>
              <a:t>Корреляция значима на уровне 0</a:t>
            </a:r>
            <a:r>
              <a:rPr lang="en-GB" sz="1200" i="1" dirty="0"/>
              <a:t>.01</a:t>
            </a:r>
            <a:endParaRPr lang="ru-RU" sz="1200" dirty="0"/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xmlns="" id="{A8301451-5BC7-9A47-8D9B-70B59E88037F}"/>
              </a:ext>
            </a:extLst>
          </p:cNvPr>
          <p:cNvSpPr txBox="1"/>
          <p:nvPr/>
        </p:nvSpPr>
        <p:spPr>
          <a:xfrm>
            <a:off x="682209" y="5699902"/>
            <a:ext cx="12076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i="1" dirty="0"/>
              <a:t>Ташкент</a:t>
            </a:r>
          </a:p>
        </p:txBody>
      </p:sp>
      <p:sp>
        <p:nvSpPr>
          <p:cNvPr id="107" name="Прямоугольник 106">
            <a:extLst>
              <a:ext uri="{FF2B5EF4-FFF2-40B4-BE49-F238E27FC236}">
                <a16:creationId xmlns:a16="http://schemas.microsoft.com/office/drawing/2014/main" xmlns="" id="{456971E6-E4F7-7F40-88E9-1E9D124EB339}"/>
              </a:ext>
            </a:extLst>
          </p:cNvPr>
          <p:cNvSpPr/>
          <p:nvPr/>
        </p:nvSpPr>
        <p:spPr>
          <a:xfrm>
            <a:off x="724242" y="6039651"/>
            <a:ext cx="72327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Москва</a:t>
            </a:r>
          </a:p>
        </p:txBody>
      </p:sp>
      <p:sp>
        <p:nvSpPr>
          <p:cNvPr id="108" name="Прямоугольник 107">
            <a:extLst>
              <a:ext uri="{FF2B5EF4-FFF2-40B4-BE49-F238E27FC236}">
                <a16:creationId xmlns:a16="http://schemas.microsoft.com/office/drawing/2014/main" xmlns="" id="{BB2579F1-EC90-4346-A5D8-8F494DC3A027}"/>
              </a:ext>
            </a:extLst>
          </p:cNvPr>
          <p:cNvSpPr/>
          <p:nvPr/>
        </p:nvSpPr>
        <p:spPr>
          <a:xfrm>
            <a:off x="508589" y="5784380"/>
            <a:ext cx="173620" cy="169277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xmlns="" id="{E6F049E9-91FE-CF48-A8B3-232065605F1F}"/>
              </a:ext>
            </a:extLst>
          </p:cNvPr>
          <p:cNvSpPr/>
          <p:nvPr/>
        </p:nvSpPr>
        <p:spPr>
          <a:xfrm>
            <a:off x="508589" y="6118021"/>
            <a:ext cx="173620" cy="16927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8CDC8C4-D376-A249-8490-4A502FA35685}"/>
              </a:ext>
            </a:extLst>
          </p:cNvPr>
          <p:cNvSpPr/>
          <p:nvPr/>
        </p:nvSpPr>
        <p:spPr>
          <a:xfrm>
            <a:off x="2556475" y="1940322"/>
            <a:ext cx="1850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i="1" dirty="0"/>
              <a:t>Западная осознанность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CEFA223F-DB70-C145-92CD-87470C642F11}"/>
              </a:ext>
            </a:extLst>
          </p:cNvPr>
          <p:cNvSpPr/>
          <p:nvPr/>
        </p:nvSpPr>
        <p:spPr>
          <a:xfrm>
            <a:off x="2856669" y="5933355"/>
            <a:ext cx="194636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i="1" dirty="0"/>
              <a:t>Восточная осознанность</a:t>
            </a:r>
          </a:p>
        </p:txBody>
      </p:sp>
    </p:spTree>
    <p:extLst>
      <p:ext uri="{BB962C8B-B14F-4D97-AF65-F5344CB8AC3E}">
        <p14:creationId xmlns:p14="http://schemas.microsoft.com/office/powerpoint/2010/main" val="11733497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E9DF82C-4049-AD4B-B781-1E86AC78F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Выводы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0DED3A-BE96-9C4B-A061-9DB146F6F2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2229" y="1365287"/>
            <a:ext cx="10058400" cy="4313906"/>
          </a:xfrm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ru-RU" sz="2000" i="1" dirty="0">
                <a:solidFill>
                  <a:schemeClr val="accent5"/>
                </a:solidFill>
              </a:rPr>
              <a:t>Восточная и Западная концепции осознанности взаимосвязаны на выборках Ташкента и Москвы.</a:t>
            </a: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Этот результат согласуется с теоретическими представлениями автора западного подхода, Э.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Лангер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подчеркивающей, что эти два подхода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взаимодополняют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друг друга (</a:t>
            </a:r>
            <a:r>
              <a:rPr lang="de-DE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Langer, 2016).</a:t>
            </a: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нашему мнению, две концепции осознанности отражают стадии единого процесса. Иными словами, представляется, что можно говорить о 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комплиментарности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этих двух подходов</a:t>
            </a:r>
          </a:p>
          <a:p>
            <a:pPr marL="0" lvl="0" indent="0">
              <a:buNone/>
            </a:pPr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4" name="Схема 3">
            <a:extLst>
              <a:ext uri="{FF2B5EF4-FFF2-40B4-BE49-F238E27FC236}">
                <a16:creationId xmlns:a16="http://schemas.microsoft.com/office/drawing/2014/main" xmlns="" id="{9042F77C-1AD6-C348-A388-F5E92F2F1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800581"/>
              </p:ext>
            </p:extLst>
          </p:nvPr>
        </p:nvGraphicFramePr>
        <p:xfrm>
          <a:off x="1562229" y="2699460"/>
          <a:ext cx="8016240" cy="51069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053864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1017</Words>
  <Application>Microsoft Office PowerPoint</Application>
  <PresentationFormat>Широкоэкранный</PresentationFormat>
  <Paragraphs>130</Paragraphs>
  <Slides>10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Baskerville</vt:lpstr>
      <vt:lpstr>Calibri</vt:lpstr>
      <vt:lpstr>Calibri Light</vt:lpstr>
      <vt:lpstr>Courier New</vt:lpstr>
      <vt:lpstr>Тема Office</vt:lpstr>
      <vt:lpstr>Осознанность как ресурс проактивного совладания с трудными ситуациями </vt:lpstr>
      <vt:lpstr>Введение</vt:lpstr>
      <vt:lpstr>Презентация PowerPoint</vt:lpstr>
      <vt:lpstr>Презентация PowerPoint</vt:lpstr>
      <vt:lpstr>Методики исследования и методы обработки</vt:lpstr>
      <vt:lpstr>Процедура исследования</vt:lpstr>
      <vt:lpstr>Взаимосвязь концепций осознанности</vt:lpstr>
      <vt:lpstr>Взаимосвязь осознанности и параметров проактивного совладания у респондентов  из г. Ташкента и г. Москвы</vt:lpstr>
      <vt:lpstr>Выводы</vt:lpstr>
      <vt:lpstr>Выводы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ZooNet</dc:creator>
  <cp:lastModifiedBy>Lena_zi</cp:lastModifiedBy>
  <cp:revision>7</cp:revision>
  <dcterms:created xsi:type="dcterms:W3CDTF">2019-10-12T21:11:52Z</dcterms:created>
  <dcterms:modified xsi:type="dcterms:W3CDTF">2020-10-17T15:55:54Z</dcterms:modified>
</cp:coreProperties>
</file>